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1683" r:id="rId4"/>
    <p:sldId id="272" r:id="rId5"/>
    <p:sldId id="259" r:id="rId6"/>
    <p:sldId id="257" r:id="rId7"/>
    <p:sldId id="260" r:id="rId8"/>
    <p:sldId id="1684" r:id="rId9"/>
    <p:sldId id="261" r:id="rId10"/>
    <p:sldId id="1618" r:id="rId11"/>
    <p:sldId id="1619" r:id="rId12"/>
    <p:sldId id="262" r:id="rId13"/>
    <p:sldId id="263" r:id="rId14"/>
    <p:sldId id="264" r:id="rId15"/>
    <p:sldId id="265" r:id="rId16"/>
    <p:sldId id="266" r:id="rId17"/>
    <p:sldId id="1630" r:id="rId18"/>
    <p:sldId id="1631" r:id="rId19"/>
    <p:sldId id="1632" r:id="rId20"/>
    <p:sldId id="1633" r:id="rId21"/>
    <p:sldId id="1634" r:id="rId22"/>
    <p:sldId id="1635" r:id="rId23"/>
    <p:sldId id="1638" r:id="rId24"/>
    <p:sldId id="269" r:id="rId25"/>
    <p:sldId id="1620" r:id="rId26"/>
    <p:sldId id="270" r:id="rId27"/>
    <p:sldId id="267" r:id="rId28"/>
    <p:sldId id="268" r:id="rId29"/>
    <p:sldId id="271" r:id="rId30"/>
    <p:sldId id="1675" r:id="rId31"/>
    <p:sldId id="1676" r:id="rId32"/>
    <p:sldId id="1677" r:id="rId33"/>
    <p:sldId id="1678" r:id="rId34"/>
    <p:sldId id="1679" r:id="rId35"/>
    <p:sldId id="1680" r:id="rId36"/>
    <p:sldId id="1681" r:id="rId37"/>
    <p:sldId id="1682" r:id="rId38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72"/>
  </p:normalViewPr>
  <p:slideViewPr>
    <p:cSldViewPr snapToGrid="0" snapToObjects="1">
      <p:cViewPr varScale="1">
        <p:scale>
          <a:sx n="117" d="100"/>
          <a:sy n="117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1A38-4784-834E-B34F-C22BC9224170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7A58-7B26-5F4C-8671-3C5BFCD1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7A58-7B26-5F4C-8671-3C5BFCD11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9B3954B-387F-488B-908B-3A7AB25DE04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7080"/>
            <a:ext cx="9071640" cy="243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celor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apropiați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vecini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“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Blestemul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dimensionalității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”. 
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504360" y="3543120"/>
            <a:ext cx="9071640" cy="212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Prof. Dr. Radu Ionescu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Facultatea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Matematică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și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Informatică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Universitatea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din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București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1-NN versus k-NN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36" y="1903918"/>
            <a:ext cx="5767752" cy="3737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5753730" y="2479606"/>
            <a:ext cx="546528" cy="460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6093913" y="2993173"/>
            <a:ext cx="546528" cy="460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636243" y="3023870"/>
            <a:ext cx="419982" cy="50397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100794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323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64272" y="1847920"/>
            <a:ext cx="503978" cy="50397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100794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323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3912302" y="4327526"/>
            <a:ext cx="546528" cy="4602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200348" y="3947830"/>
            <a:ext cx="503978" cy="41998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100794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323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52337" y="4199819"/>
            <a:ext cx="503978" cy="41998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100796" tIns="50398" rIns="100796" bIns="50398" numCol="1" rtlCol="0" anchor="ctr" anchorCtr="0" compatLnSpc="1">
            <a:prstTxWarp prst="textNoShape">
              <a:avLst/>
            </a:prstTxWarp>
          </a:bodyPr>
          <a:lstStyle/>
          <a:p>
            <a:pPr algn="ctr" defTabSz="100794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323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21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1-NN versus k-NN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36" y="1959915"/>
            <a:ext cx="5767752" cy="36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Presupunerea pe care se bazează modelul k-NN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2560" y="2409119"/>
            <a:ext cx="9071640" cy="49753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și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aceeași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distribuție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Devine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puțin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probabil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 un pattern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reprezentativ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fie absent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test</a:t>
            </a: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540360" y="1671120"/>
            <a:ext cx="9093240" cy="378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se întâmplă atunci când variem parametrul k?</a:t>
            </a:r>
          </a:p>
        </p:txBody>
      </p:sp>
      <p:sp>
        <p:nvSpPr>
          <p:cNvPr id="60" name="TextShape 2"/>
          <p:cNvSpPr txBox="1"/>
          <p:nvPr/>
        </p:nvSpPr>
        <p:spPr>
          <a:xfrm>
            <a:off x="502560" y="2625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= 1</a:t>
            </a:r>
          </a:p>
        </p:txBody>
      </p:sp>
      <p:pic>
        <p:nvPicPr>
          <p:cNvPr id="61" name="Picture 60"/>
          <p:cNvPicPr/>
          <p:nvPr/>
        </p:nvPicPr>
        <p:blipFill>
          <a:blip r:embed="rId2"/>
          <a:stretch/>
        </p:blipFill>
        <p:spPr>
          <a:xfrm>
            <a:off x="960840" y="1616400"/>
            <a:ext cx="8158320" cy="51501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30215" y="7948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se întâmplă atunci când variem parametrul k?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2560" y="2625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= 3</a:t>
            </a:r>
          </a:p>
        </p:txBody>
      </p:sp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1007640" y="1675440"/>
            <a:ext cx="8061480" cy="508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se întâmplă atunci când variem parametrul k?</a:t>
            </a:r>
          </a:p>
        </p:txBody>
      </p:sp>
      <p:sp>
        <p:nvSpPr>
          <p:cNvPr id="66" name="TextShape 2"/>
          <p:cNvSpPr txBox="1"/>
          <p:nvPr/>
        </p:nvSpPr>
        <p:spPr>
          <a:xfrm>
            <a:off x="502560" y="2625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= 7</a:t>
            </a:r>
          </a:p>
        </p:txBody>
      </p:sp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1024200" y="1645920"/>
            <a:ext cx="8101440" cy="508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se întâmplă atunci când variem parametrul k?</a:t>
            </a:r>
          </a:p>
        </p:txBody>
      </p:sp>
      <p:sp>
        <p:nvSpPr>
          <p:cNvPr id="69" name="TextShape 2"/>
          <p:cNvSpPr txBox="1"/>
          <p:nvPr/>
        </p:nvSpPr>
        <p:spPr>
          <a:xfrm>
            <a:off x="502560" y="2625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= 21</a:t>
            </a: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941760" y="1636920"/>
            <a:ext cx="8211240" cy="508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/>
          </p:nvPr>
        </p:nvSpPr>
        <p:spPr>
          <a:xfrm>
            <a:off x="504000" y="1953492"/>
            <a:ext cx="9071640" cy="4876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 </a:t>
            </a:r>
            <a:r>
              <a:rPr lang="en-US" sz="2800" dirty="0" err="1"/>
              <a:t>funcție</a:t>
            </a:r>
            <a:r>
              <a:rPr lang="en-US" sz="2800" dirty="0"/>
              <a:t> de </a:t>
            </a:r>
            <a:r>
              <a:rPr lang="en-US" sz="2800" dirty="0" err="1"/>
              <a:t>distanță</a:t>
            </a:r>
            <a:r>
              <a:rPr lang="en-US" sz="2800" dirty="0"/>
              <a:t> 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 err="1"/>
              <a:t>Distanța</a:t>
            </a:r>
            <a:r>
              <a:rPr lang="en-US" sz="2800" b="1" dirty="0"/>
              <a:t> </a:t>
            </a:r>
            <a:r>
              <a:rPr lang="en-US" sz="2800" b="1" dirty="0" err="1"/>
              <a:t>Euclidiană</a:t>
            </a:r>
            <a:endParaRPr lang="en-US" sz="2800" b="1" dirty="0"/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 err="1"/>
              <a:t>Distanța</a:t>
            </a:r>
            <a:r>
              <a:rPr lang="en-US" sz="2800" b="1" dirty="0"/>
              <a:t> Edit (</a:t>
            </a:r>
            <a:r>
              <a:rPr lang="en-US" sz="2800" b="1" dirty="0" err="1"/>
              <a:t>Levenshtein</a:t>
            </a:r>
            <a:r>
              <a:rPr lang="en-US" sz="2800" b="1" dirty="0"/>
              <a:t>)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 err="1"/>
              <a:t>Distanța</a:t>
            </a:r>
            <a:r>
              <a:rPr lang="en-US" sz="2800" b="1" dirty="0"/>
              <a:t> Hamming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Câți</a:t>
            </a:r>
            <a:r>
              <a:rPr lang="en-US" sz="2800" dirty="0"/>
              <a:t> </a:t>
            </a:r>
            <a:r>
              <a:rPr lang="en-US" sz="2800" dirty="0" err="1"/>
              <a:t>vecini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luăm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considerare</a:t>
            </a:r>
            <a:r>
              <a:rPr lang="en-US" sz="2800" dirty="0"/>
              <a:t>?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Cum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antrenăm</a:t>
            </a:r>
            <a:r>
              <a:rPr lang="en-US" sz="2800" dirty="0"/>
              <a:t> </a:t>
            </a:r>
            <a:r>
              <a:rPr lang="en-US" sz="2800" dirty="0" err="1"/>
              <a:t>modelul</a:t>
            </a:r>
            <a:r>
              <a:rPr lang="en-US" sz="2800" dirty="0"/>
              <a:t>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/>
              <a:t>exemplele</a:t>
            </a:r>
            <a:r>
              <a:rPr lang="en-US" sz="2800" dirty="0"/>
              <a:t> din </a:t>
            </a:r>
            <a:r>
              <a:rPr lang="en-US" sz="2800" dirty="0" err="1"/>
              <a:t>vecinătate</a:t>
            </a:r>
            <a:r>
              <a:rPr lang="en-US" sz="2800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 ne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clasificator</a:t>
            </a:r>
            <a:r>
              <a:rPr lang="en-US" dirty="0"/>
              <a:t> </a:t>
            </a:r>
            <a:r>
              <a:rPr lang="en-US" dirty="0" err="1"/>
              <a:t>bazat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1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/>
          </p:nvPr>
        </p:nvSpPr>
        <p:spPr>
          <a:xfrm>
            <a:off x="504000" y="1563481"/>
            <a:ext cx="9071640" cy="56685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 </a:t>
            </a:r>
            <a:r>
              <a:rPr lang="en-US" sz="2800" dirty="0" err="1"/>
              <a:t>funcție</a:t>
            </a:r>
            <a:r>
              <a:rPr lang="en-US" sz="2800" dirty="0"/>
              <a:t> de </a:t>
            </a:r>
            <a:r>
              <a:rPr lang="en-US" sz="2800" dirty="0" err="1"/>
              <a:t>distanță</a:t>
            </a:r>
            <a:r>
              <a:rPr lang="en-US" sz="2800" dirty="0"/>
              <a:t> 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/>
              <a:t>De </a:t>
            </a:r>
            <a:r>
              <a:rPr lang="en-US" sz="2800" b="1" dirty="0" err="1"/>
              <a:t>exemplu</a:t>
            </a:r>
            <a:r>
              <a:rPr lang="en-US" sz="2800" b="1" dirty="0"/>
              <a:t> </a:t>
            </a:r>
            <a:r>
              <a:rPr lang="en-US" sz="2800" b="1" dirty="0" err="1"/>
              <a:t>distanța</a:t>
            </a:r>
            <a:r>
              <a:rPr lang="en-US" sz="2800" b="1" dirty="0"/>
              <a:t> </a:t>
            </a:r>
            <a:r>
              <a:rPr lang="en-US" sz="2800" b="1" dirty="0" err="1"/>
              <a:t>Euclidiană</a:t>
            </a:r>
            <a:endParaRPr lang="en-US" sz="2800" b="1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Câți</a:t>
            </a:r>
            <a:r>
              <a:rPr lang="en-US" sz="2800" dirty="0"/>
              <a:t> </a:t>
            </a:r>
            <a:r>
              <a:rPr lang="en-US" sz="2800" dirty="0" err="1"/>
              <a:t>vecini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luăm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considerare</a:t>
            </a:r>
            <a:r>
              <a:rPr lang="en-US" sz="2800" dirty="0"/>
              <a:t>?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/>
              <a:t>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Cum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antrenăm</a:t>
            </a:r>
            <a:r>
              <a:rPr lang="en-US" sz="2800" dirty="0"/>
              <a:t> </a:t>
            </a:r>
            <a:r>
              <a:rPr lang="en-US" sz="2800" dirty="0" err="1"/>
              <a:t>modelul</a:t>
            </a:r>
            <a:r>
              <a:rPr lang="en-US" sz="2800" dirty="0"/>
              <a:t>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/>
              <a:t>exemplele</a:t>
            </a:r>
            <a:r>
              <a:rPr lang="en-US" sz="2800" dirty="0"/>
              <a:t> din </a:t>
            </a:r>
            <a:r>
              <a:rPr lang="en-US" sz="2800" dirty="0" err="1"/>
              <a:t>vecinătate</a:t>
            </a:r>
            <a:r>
              <a:rPr lang="en-US" sz="2800" dirty="0"/>
              <a:t>?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sz="2800" b="1" dirty="0" err="1"/>
              <a:t>Prezicem</a:t>
            </a:r>
            <a:r>
              <a:rPr lang="en-US" sz="2800" b="1" dirty="0"/>
              <a:t> </a:t>
            </a:r>
            <a:r>
              <a:rPr lang="en-US" sz="2800" b="1" dirty="0" err="1"/>
              <a:t>eticheta</a:t>
            </a:r>
            <a:r>
              <a:rPr lang="en-US" sz="2800" b="1" dirty="0"/>
              <a:t> </a:t>
            </a:r>
            <a:r>
              <a:rPr lang="en-US" sz="2800" b="1" dirty="0" err="1"/>
              <a:t>celui</a:t>
            </a:r>
            <a:r>
              <a:rPr lang="en-US" sz="2800" b="1" dirty="0"/>
              <a:t> </a:t>
            </a:r>
            <a:r>
              <a:rPr lang="en-US" sz="2800" b="1" dirty="0" err="1"/>
              <a:t>mai</a:t>
            </a:r>
            <a:r>
              <a:rPr lang="en-US" sz="2800" b="1" dirty="0"/>
              <a:t> </a:t>
            </a:r>
            <a:r>
              <a:rPr lang="en-US" sz="2800" b="1" dirty="0" err="1"/>
              <a:t>apropiat</a:t>
            </a:r>
            <a:r>
              <a:rPr lang="en-US" sz="2800" b="1" dirty="0"/>
              <a:t> </a:t>
            </a:r>
            <a:r>
              <a:rPr lang="en-US" sz="2800" b="1" dirty="0" err="1"/>
              <a:t>vecin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1-NN</a:t>
            </a:r>
          </a:p>
        </p:txBody>
      </p:sp>
    </p:spTree>
    <p:extLst>
      <p:ext uri="{BB962C8B-B14F-4D97-AF65-F5344CB8AC3E}">
        <p14:creationId xmlns:p14="http://schemas.microsoft.com/office/powerpoint/2010/main" val="546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Euc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lidiană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(L</a:t>
            </a:r>
            <a:r>
              <a:rPr lang="en-US" sz="4400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Shape 2"/>
              <p:cNvSpPr txBox="1"/>
              <p:nvPr/>
            </p:nvSpPr>
            <p:spPr>
              <a:xfrm>
                <a:off x="504000" y="1852544"/>
                <a:ext cx="9071640" cy="4718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Pentru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vectorii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5, 1,3,0</m:t>
                        </m:r>
                      </m:e>
                    </m:d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și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=(2,1,4,1)</m:t>
                    </m:r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avem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o-RO" sz="2800" b="0" i="1" strike="noStrike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2800" b="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o-RO" sz="2800" b="0" i="1" spc="-1" smtClean="0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o-RO" sz="2800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mbria Math" panose="02040503050406030204" pitchFamily="18" charset="0"/>
                  </a:rPr>
                  <a:t> 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r>
                  <a:rPr lang="ro-RO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5−2</m:t>
                                </m:r>
                              </m:e>
                            </m:d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(3−4)</m:t>
                            </m:r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(0−1)</m:t>
                            </m:r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ro-RO" sz="28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r>
                  <a:rPr lang="ro-RO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9+1+1</m:t>
                        </m:r>
                      </m:e>
                    </m:rad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ro-RO" sz="28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r>
                  <a:rPr lang="ro-RO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≅3.32</m:t>
                    </m:r>
                  </m:oMath>
                </a14:m>
                <a:endParaRPr lang="en-US" sz="2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5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1852544"/>
                <a:ext cx="9071640" cy="4718880"/>
              </a:xfrm>
              <a:prstGeom prst="rect">
                <a:avLst/>
              </a:prstGeom>
              <a:blipFill>
                <a:blip r:embed="rId2"/>
                <a:stretch>
                  <a:fillRect l="-280" t="-2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7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Clasificare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din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etichetate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7236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Presupunem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set de 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clasificării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estimarea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funcției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g(x)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a.î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.:</a:t>
            </a: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3419280" y="1338039"/>
            <a:ext cx="3017520" cy="277020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3"/>
          <a:stretch/>
        </p:blipFill>
        <p:spPr>
          <a:xfrm>
            <a:off x="687240" y="5063971"/>
            <a:ext cx="8548200" cy="60804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A3107-6F22-AF40-83DE-F09B88967A3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99140" y="6547574"/>
            <a:ext cx="1881360" cy="56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Manhattan (L</a:t>
            </a:r>
            <a:r>
              <a:rPr lang="en-US" sz="4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Shape 2"/>
              <p:cNvSpPr txBox="1"/>
              <p:nvPr/>
            </p:nvSpPr>
            <p:spPr>
              <a:xfrm>
                <a:off x="504000" y="4641272"/>
                <a:ext cx="9071640" cy="2493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Pentru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vectorii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5, 1,3,0</m:t>
                        </m:r>
                      </m:e>
                    </m:d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și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=(2,1,4,1)</m:t>
                    </m:r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  <a:r>
                  <a:rPr lang="en-US" sz="2800" b="0" strike="noStrike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avem</a:t>
                </a:r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: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o-RO" sz="2800" b="0" i="1" strike="noStrike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o-RO" sz="2800" b="0" i="1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mbria Math" panose="02040503050406030204" pitchFamily="18" charset="0"/>
                  </a:rPr>
                  <a:t> 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r>
                  <a:rPr lang="ro-RO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trike="noStrike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3−4</m:t>
                        </m:r>
                      </m:e>
                    </m:d>
                    <m:r>
                      <a:rPr lang="en-US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+|0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ro-RO" sz="28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r>
                  <a:rPr lang="ro-RO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3+1+1</m:t>
                    </m:r>
                    <m:r>
                      <a:rPr lang="ro-RO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trike="noStrike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ro-RO" sz="2800" b="0" i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4641272"/>
                <a:ext cx="9071640" cy="2493819"/>
              </a:xfrm>
              <a:prstGeom prst="rect">
                <a:avLst/>
              </a:prstGeom>
              <a:blipFill>
                <a:blip r:embed="rId2"/>
                <a:stretch>
                  <a:fillRect l="-280" t="-4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B2E1268-A10B-3942-BE8A-0C506D36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98" y="1419656"/>
            <a:ext cx="3043828" cy="30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Minkowski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r>
              <a:rPr lang="en-US" sz="4400" b="0" strike="noStrike" spc="-1" baseline="-25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Shape 2"/>
              <p:cNvSpPr txBox="1"/>
              <p:nvPr/>
            </p:nvSpPr>
            <p:spPr>
              <a:xfrm>
                <a:off x="504000" y="2002972"/>
                <a:ext cx="9071640" cy="513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vectorii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și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 algn="ctr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ro-RO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𝑝</m:t>
                        </m:r>
                      </m:deg>
                      <m:e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pc="-1" smtClean="0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Distanța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Minkowski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este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o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generalizare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distanțele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Euclidiană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(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și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Manhattan (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</a:t>
                </a: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Dacă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atunci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nu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mai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este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distanță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. Nu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respectă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inegalitatea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triunghiului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=(0,0) 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o-RO" sz="2800" b="0" i="0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y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(0,1)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 algn="ctr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o-RO" sz="2800" b="0" i="1" spc="-1" smtClean="0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sub>
                        </m:sSub>
                      </m:sub>
                    </m:sSub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sub>
                        </m:sSub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sub>
                        </m:sSub>
                      </m:sub>
                    </m:sSub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5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002972"/>
                <a:ext cx="9071640" cy="5132120"/>
              </a:xfrm>
              <a:prstGeom prst="rect">
                <a:avLst/>
              </a:prstGeom>
              <a:blipFill>
                <a:blip r:embed="rId2"/>
                <a:stretch>
                  <a:fillRect t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82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Shape 2"/>
              <p:cNvSpPr txBox="1"/>
              <p:nvPr/>
            </p:nvSpPr>
            <p:spPr>
              <a:xfrm>
                <a:off x="504000" y="2002972"/>
                <a:ext cx="9071640" cy="513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utilă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probleme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clasificare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cu date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categorice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sau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secvențe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ADN</a:t>
                </a: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vectorii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și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=(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 algn="ctr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𝐻𝑎𝑚𝑚𝑖𝑛𝑔</m:t>
                        </m:r>
                      </m:sub>
                    </m:sSub>
                    <m:d>
                      <m:d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>
                      <a:rPr lang="ro-RO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1+0+0+1=2</m:t>
                    </m:r>
                  </m:oMath>
                </a14:m>
                <a:r>
                  <a:rPr lang="en-US" sz="28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</a:t>
                </a: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Câte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trăsături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(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componente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diferă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între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cei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doi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vectori</a:t>
                </a: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51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002972"/>
                <a:ext cx="9071640" cy="5132120"/>
              </a:xfrm>
              <a:prstGeom prst="rect">
                <a:avLst/>
              </a:prstGeom>
              <a:blipFill>
                <a:blip r:embed="rId2"/>
                <a:stretch>
                  <a:fillRect t="-2222" r="-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6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Edit (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Levenshtein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504000" y="2002972"/>
            <a:ext cx="9071640" cy="5132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exemplu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utilă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pentru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probleme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clasificare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șiruri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caractere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documente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text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secvențe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ADN),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secvențe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temporale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imagini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video)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Distanța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câte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modificări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inserare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ștergere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înlocuire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sunt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necesare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pentru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transforma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un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obiect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de-al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doilea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Pentru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secvențe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video,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folosim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Dynamic Time Warping (DTW)</a:t>
            </a:r>
          </a:p>
        </p:txBody>
      </p:sp>
    </p:spTree>
    <p:extLst>
      <p:ext uri="{BB962C8B-B14F-4D97-AF65-F5344CB8AC3E}">
        <p14:creationId xmlns:p14="http://schemas.microsoft.com/office/powerpoint/2010/main" val="32174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 din exemple etichetate</a:t>
            </a:r>
          </a:p>
        </p:txBody>
      </p:sp>
      <p:sp>
        <p:nvSpPr>
          <p:cNvPr id="76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Presupunem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set de 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estimarea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funcției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g(x)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a.î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.:</a:t>
            </a: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926080" y="1276360"/>
            <a:ext cx="4079520" cy="30474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756360" y="5183360"/>
            <a:ext cx="7234920" cy="6303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4"/>
          <a:stretch/>
        </p:blipFill>
        <p:spPr>
          <a:xfrm>
            <a:off x="3879360" y="6512040"/>
            <a:ext cx="1994400" cy="59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1-NN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regresie</a:t>
            </a:r>
            <a:endParaRPr lang="en-US" dirty="0"/>
          </a:p>
        </p:txBody>
      </p: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474972" y="1972935"/>
            <a:ext cx="9168511" cy="5074988"/>
            <a:chOff x="1728" y="2549"/>
            <a:chExt cx="3776" cy="1710"/>
          </a:xfrm>
        </p:grpSpPr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1968" y="2592"/>
              <a:ext cx="0" cy="15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1728" y="3936"/>
              <a:ext cx="364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auto">
            <a:xfrm>
              <a:off x="5188" y="3974"/>
              <a:ext cx="28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979" indent="-377979" defTabSz="1007943">
                <a:spcBef>
                  <a:spcPct val="50000"/>
                </a:spcBef>
                <a:buClr>
                  <a:srgbClr val="000000"/>
                </a:buClr>
                <a:defRPr/>
              </a:pPr>
              <a:r>
                <a:rPr lang="en-US" sz="2646" kern="0" dirty="0">
                  <a:solidFill>
                    <a:sysClr val="windowText" lastClr="000000"/>
                  </a:solidFill>
                </a:rPr>
                <a:t>x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>
              <a:off x="1770" y="2549"/>
              <a:ext cx="28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77979" indent="-377979" defTabSz="1007943">
                <a:spcBef>
                  <a:spcPct val="50000"/>
                </a:spcBef>
                <a:buClr>
                  <a:srgbClr val="000000"/>
                </a:buClr>
                <a:defRPr/>
              </a:pPr>
              <a:r>
                <a:rPr lang="en-US" sz="2646" kern="0" dirty="0">
                  <a:solidFill>
                    <a:sysClr val="windowText" lastClr="000000"/>
                  </a:solidFill>
                </a:rPr>
                <a:t>y</a:t>
              </a: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1968" y="355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flipV="1">
              <a:off x="2688" y="316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>
              <a:off x="2688" y="316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Line 22"/>
            <p:cNvSpPr>
              <a:spLocks noChangeShapeType="1"/>
            </p:cNvSpPr>
            <p:nvPr/>
          </p:nvSpPr>
          <p:spPr bwMode="auto">
            <a:xfrm>
              <a:off x="3120" y="316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>
              <a:off x="3120" y="3360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Line 24"/>
            <p:cNvSpPr>
              <a:spLocks noChangeShapeType="1"/>
            </p:cNvSpPr>
            <p:nvPr/>
          </p:nvSpPr>
          <p:spPr bwMode="auto">
            <a:xfrm flipV="1">
              <a:off x="4272" y="278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>
              <a:off x="4272" y="2784"/>
              <a:ext cx="11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19407590">
              <a:off x="1982" y="2852"/>
              <a:ext cx="90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007943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</a:rPr>
                <a:t>Acesta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este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cel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mai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apropiat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punct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>
              <a:off x="4602" y="3188"/>
              <a:ext cx="90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007943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</a:rPr>
                <a:t>Acesta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este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cel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mai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apropiat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punct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 rot="19727343">
              <a:off x="2650" y="3499"/>
              <a:ext cx="769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007943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</a:rPr>
                <a:t>Acesta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este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cel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mai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apropiat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punct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 rot="19659611">
              <a:off x="3384" y="2773"/>
              <a:ext cx="79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defTabSz="1007943">
                <a:lnSpc>
                  <a:spcPct val="80000"/>
                </a:lnSpc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ysClr val="windowText" lastClr="000000"/>
                  </a:solidFill>
                </a:rPr>
                <a:t>Acesta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este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cel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mai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apropiat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 err="1">
                  <a:solidFill>
                    <a:sysClr val="windowText" lastClr="000000"/>
                  </a:solidFill>
                </a:rPr>
                <a:t>punct</a:t>
              </a:r>
              <a:endParaRPr lang="en-US" sz="2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5034" y="2880"/>
              <a:ext cx="54" cy="288"/>
            </a:xfrm>
            <a:custGeom>
              <a:avLst/>
              <a:gdLst/>
              <a:ahLst/>
              <a:cxnLst>
                <a:cxn ang="0">
                  <a:pos x="6" y="288"/>
                </a:cxn>
                <a:cxn ang="0">
                  <a:pos x="0" y="156"/>
                </a:cxn>
                <a:cxn ang="0">
                  <a:pos x="54" y="0"/>
                </a:cxn>
              </a:cxnLst>
              <a:rect l="0" t="0" r="r" b="b"/>
              <a:pathLst>
                <a:path w="54" h="288">
                  <a:moveTo>
                    <a:pt x="6" y="288"/>
                  </a:moveTo>
                  <a:lnTo>
                    <a:pt x="0" y="156"/>
                  </a:lnTo>
                  <a:lnTo>
                    <a:pt x="54" y="0"/>
                  </a:ln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2814" y="3246"/>
              <a:ext cx="104" cy="245"/>
            </a:xfrm>
            <a:custGeom>
              <a:avLst/>
              <a:gdLst/>
              <a:ahLst/>
              <a:cxnLst>
                <a:cxn ang="0">
                  <a:pos x="66" y="210"/>
                </a:cxn>
                <a:cxn ang="0">
                  <a:pos x="6" y="84"/>
                </a:cxn>
                <a:cxn ang="0">
                  <a:pos x="0" y="0"/>
                </a:cxn>
              </a:cxnLst>
              <a:rect l="0" t="0" r="r" b="b"/>
              <a:pathLst>
                <a:path w="66" h="210">
                  <a:moveTo>
                    <a:pt x="66" y="210"/>
                  </a:moveTo>
                  <a:lnTo>
                    <a:pt x="6" y="84"/>
                  </a:lnTo>
                  <a:lnTo>
                    <a:pt x="0" y="0"/>
                  </a:ln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2448" y="3168"/>
              <a:ext cx="54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54" y="300"/>
                </a:cxn>
              </a:cxnLst>
              <a:rect l="0" t="0" r="r" b="b"/>
              <a:pathLst>
                <a:path w="54" h="300">
                  <a:moveTo>
                    <a:pt x="0" y="0"/>
                  </a:moveTo>
                  <a:lnTo>
                    <a:pt x="0" y="162"/>
                  </a:lnTo>
                  <a:lnTo>
                    <a:pt x="54" y="300"/>
                  </a:ln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3552" y="3024"/>
              <a:ext cx="432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32" y="90"/>
                </a:cxn>
                <a:cxn ang="0">
                  <a:pos x="0" y="288"/>
                </a:cxn>
              </a:cxnLst>
              <a:rect l="0" t="0" r="r" b="b"/>
              <a:pathLst>
                <a:path w="432" h="288">
                  <a:moveTo>
                    <a:pt x="336" y="0"/>
                  </a:moveTo>
                  <a:lnTo>
                    <a:pt x="432" y="90"/>
                  </a:lnTo>
                  <a:lnTo>
                    <a:pt x="0" y="288"/>
                  </a:lnTo>
                </a:path>
              </a:pathLst>
            </a:custGeom>
            <a:noFill/>
            <a:ln w="508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2742" y="3107"/>
              <a:ext cx="158" cy="1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7943">
                <a:defRPr/>
              </a:pPr>
              <a:endParaRPr lang="en-US" sz="198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472" y="3484"/>
              <a:ext cx="158" cy="1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7943">
                <a:defRPr/>
              </a:pPr>
              <a:endParaRPr lang="en-US" sz="1984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3372" y="3297"/>
              <a:ext cx="158" cy="1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7943">
                <a:defRPr/>
              </a:pPr>
              <a:endParaRPr lang="en-US" sz="1984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009" y="2721"/>
              <a:ext cx="158" cy="12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7943">
                <a:defRPr/>
              </a:pPr>
              <a:endParaRPr lang="en-US" sz="1984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55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k-NN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pentru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probleme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5436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Algoritmul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k-NN: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Pentru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fiecare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test x,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găsim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apropiați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vecini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și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etichetele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lor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Output-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media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etichetelor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celor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vecini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3458160" y="6143040"/>
            <a:ext cx="2926080" cy="116352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3"/>
          <a:stretch/>
        </p:blipFill>
        <p:spPr>
          <a:xfrm>
            <a:off x="1630080" y="1559545"/>
            <a:ext cx="6639120" cy="236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Avantaje și proprietăți ale modelului k-NN</a:t>
            </a:r>
          </a:p>
        </p:txBody>
      </p:sp>
      <p:sp>
        <p:nvSpPr>
          <p:cNvPr id="72" name="TextShape 2"/>
          <p:cNvSpPr txBox="1"/>
          <p:nvPr/>
        </p:nvSpPr>
        <p:spPr>
          <a:xfrm>
            <a:off x="504000" y="1723680"/>
            <a:ext cx="9071640" cy="56469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k-NN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model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simplu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Poate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aplicat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pentru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cu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Suprafața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decizie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neliniară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Calitatea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rezultatelor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crește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atunci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când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date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singur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parametru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care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trebuie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ajustat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(k)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Eroarea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clasificare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crește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odată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cu k,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suprafața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decizie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devine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netedă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etodă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regularizare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care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crește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capacitatea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generalizare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Dezavantaje ale modelului k-NN</a:t>
            </a:r>
          </a:p>
        </p:txBody>
      </p:sp>
      <p:sp>
        <p:nvSpPr>
          <p:cNvPr id="74" name="TextShape 2"/>
          <p:cNvSpPr txBox="1"/>
          <p:nvPr/>
        </p:nvSpPr>
        <p:spPr>
          <a:xfrm>
            <a:off x="504000" y="1723679"/>
            <a:ext cx="9071640" cy="56495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înseamnă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apropiat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Trebuie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definim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distanță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uclidiană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bună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alegere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Costul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computațional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ridicat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trebuie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stocăm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și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parcurgem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întreg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setul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antrenare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timpul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testării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Soluții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alternative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pentru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evitarea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costului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ridicat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charset="2"/>
              <a:buChar char="Ø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Partiționarea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spațiului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folosind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arbori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k-d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charset="2"/>
              <a:buChar char="Ø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Locality sensitive hashing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Suferă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“curse of dimensionality”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2560" y="9144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Blestemul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dimensionalității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”</a:t>
            </a:r>
          </a:p>
          <a:p>
            <a:pPr algn="ctr"/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(Curse of dimensionality)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 din exemple etichetate</a:t>
            </a:r>
          </a:p>
        </p:txBody>
      </p:sp>
      <p:sp>
        <p:nvSpPr>
          <p:cNvPr id="76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Presupunem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set de 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regresiei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estimarea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funcției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g(x)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a.î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.:</a:t>
            </a: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926080" y="1276360"/>
            <a:ext cx="4079520" cy="30474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756360" y="5183360"/>
            <a:ext cx="7234920" cy="6303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4"/>
          <a:stretch/>
        </p:blipFill>
        <p:spPr>
          <a:xfrm>
            <a:off x="3879360" y="6512040"/>
            <a:ext cx="1994400" cy="594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5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1723679"/>
            <a:ext cx="9071640" cy="56495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învățarea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automată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folosim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deseori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date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dimensiuni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mari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Exemplu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Dacă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analizăm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imagini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tonuri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dimensiune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200x200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pixeli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atunci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lucrăm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într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-un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spațiu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40.000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dimensiuni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Dacă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imaginile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sunt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color (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reprezentate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spațiul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RGB),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dimensionalitatea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spațiului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la 120.000 de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dimensiuni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660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2"/>
              <p:cNvSpPr txBox="1"/>
              <p:nvPr/>
            </p:nvSpPr>
            <p:spPr>
              <a:xfrm>
                <a:off x="504000" y="1563480"/>
                <a:ext cx="9071640" cy="1345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 “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”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1D (de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nevoie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5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puncte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7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1563480"/>
                <a:ext cx="9071640" cy="1345975"/>
              </a:xfrm>
              <a:prstGeom prst="rect">
                <a:avLst/>
              </a:prstGeom>
              <a:blipFill>
                <a:blip r:embed="rId2"/>
                <a:stretch>
                  <a:fillRect t="-7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8F03DA-27AE-4F4F-BC14-4EA4FB063FA0}"/>
              </a:ext>
            </a:extLst>
          </p:cNvPr>
          <p:cNvCxnSpPr>
            <a:cxnSpLocks/>
          </p:cNvCxnSpPr>
          <p:nvPr/>
        </p:nvCxnSpPr>
        <p:spPr>
          <a:xfrm>
            <a:off x="3172690" y="4772885"/>
            <a:ext cx="3810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4FC62AE-066E-8443-B797-5B0E1BAC47CA}"/>
              </a:ext>
            </a:extLst>
          </p:cNvPr>
          <p:cNvSpPr/>
          <p:nvPr/>
        </p:nvSpPr>
        <p:spPr>
          <a:xfrm>
            <a:off x="3401568" y="457892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F8CC4A-0010-644E-9D2C-8B43C2241E02}"/>
              </a:ext>
            </a:extLst>
          </p:cNvPr>
          <p:cNvSpPr/>
          <p:nvPr/>
        </p:nvSpPr>
        <p:spPr>
          <a:xfrm>
            <a:off x="4128657" y="457892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8D6B8B-A5B0-824F-86ED-55176D63A190}"/>
              </a:ext>
            </a:extLst>
          </p:cNvPr>
          <p:cNvSpPr/>
          <p:nvPr/>
        </p:nvSpPr>
        <p:spPr>
          <a:xfrm>
            <a:off x="4864608" y="457892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70D3FB-B700-F349-9AA6-017009DBBD4F}"/>
              </a:ext>
            </a:extLst>
          </p:cNvPr>
          <p:cNvSpPr/>
          <p:nvPr/>
        </p:nvSpPr>
        <p:spPr>
          <a:xfrm>
            <a:off x="5596128" y="457892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7FF43-1ECF-E944-A78F-8F681ECA460A}"/>
              </a:ext>
            </a:extLst>
          </p:cNvPr>
          <p:cNvSpPr/>
          <p:nvPr/>
        </p:nvSpPr>
        <p:spPr>
          <a:xfrm>
            <a:off x="6327648" y="457892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3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2"/>
              <p:cNvSpPr txBox="1"/>
              <p:nvPr/>
            </p:nvSpPr>
            <p:spPr>
              <a:xfrm>
                <a:off x="504000" y="1563480"/>
                <a:ext cx="9071640" cy="1387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 “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”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2D (de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nevoie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25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puncte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7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1563480"/>
                <a:ext cx="9071640" cy="1387518"/>
              </a:xfrm>
              <a:prstGeom prst="rect">
                <a:avLst/>
              </a:prstGeom>
              <a:blipFill>
                <a:blip r:embed="rId2"/>
                <a:stretch>
                  <a:fillRect t="-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4FC62AE-066E-8443-B797-5B0E1BAC47CA}"/>
              </a:ext>
            </a:extLst>
          </p:cNvPr>
          <p:cNvSpPr/>
          <p:nvPr/>
        </p:nvSpPr>
        <p:spPr>
          <a:xfrm>
            <a:off x="3401568" y="416327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F8CC4A-0010-644E-9D2C-8B43C2241E02}"/>
              </a:ext>
            </a:extLst>
          </p:cNvPr>
          <p:cNvSpPr/>
          <p:nvPr/>
        </p:nvSpPr>
        <p:spPr>
          <a:xfrm>
            <a:off x="4128657" y="416327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8D6B8B-A5B0-824F-86ED-55176D63A190}"/>
              </a:ext>
            </a:extLst>
          </p:cNvPr>
          <p:cNvSpPr/>
          <p:nvPr/>
        </p:nvSpPr>
        <p:spPr>
          <a:xfrm>
            <a:off x="4864608" y="416327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70D3FB-B700-F349-9AA6-017009DBBD4F}"/>
              </a:ext>
            </a:extLst>
          </p:cNvPr>
          <p:cNvSpPr/>
          <p:nvPr/>
        </p:nvSpPr>
        <p:spPr>
          <a:xfrm>
            <a:off x="5596128" y="416327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7FF43-1ECF-E944-A78F-8F681ECA460A}"/>
              </a:ext>
            </a:extLst>
          </p:cNvPr>
          <p:cNvSpPr/>
          <p:nvPr/>
        </p:nvSpPr>
        <p:spPr>
          <a:xfrm>
            <a:off x="6327648" y="416327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95FED1-76E5-FB48-B68A-5921700D0CBE}"/>
              </a:ext>
            </a:extLst>
          </p:cNvPr>
          <p:cNvSpPr/>
          <p:nvPr/>
        </p:nvSpPr>
        <p:spPr>
          <a:xfrm>
            <a:off x="3075709" y="3241956"/>
            <a:ext cx="3920836" cy="356063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3DFE95-9279-DE41-825D-D99FA8586967}"/>
              </a:ext>
            </a:extLst>
          </p:cNvPr>
          <p:cNvSpPr/>
          <p:nvPr/>
        </p:nvSpPr>
        <p:spPr>
          <a:xfrm>
            <a:off x="3401563" y="484216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E1913B-1791-8F47-BAB6-ED3CF145038E}"/>
              </a:ext>
            </a:extLst>
          </p:cNvPr>
          <p:cNvSpPr/>
          <p:nvPr/>
        </p:nvSpPr>
        <p:spPr>
          <a:xfrm>
            <a:off x="4128652" y="484216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CBA45C-B86C-FB45-81EC-31785D175F56}"/>
              </a:ext>
            </a:extLst>
          </p:cNvPr>
          <p:cNvSpPr/>
          <p:nvPr/>
        </p:nvSpPr>
        <p:spPr>
          <a:xfrm>
            <a:off x="4864603" y="484216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86C3AC-7DA9-4C4C-BFD5-181F7884920E}"/>
              </a:ext>
            </a:extLst>
          </p:cNvPr>
          <p:cNvSpPr/>
          <p:nvPr/>
        </p:nvSpPr>
        <p:spPr>
          <a:xfrm>
            <a:off x="5596123" y="484216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71F815-35CC-7C4C-9274-2EDFA92DE20D}"/>
              </a:ext>
            </a:extLst>
          </p:cNvPr>
          <p:cNvSpPr/>
          <p:nvPr/>
        </p:nvSpPr>
        <p:spPr>
          <a:xfrm>
            <a:off x="6327643" y="484216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F2F262-2AD6-B34B-9FD6-9C01A73229FD}"/>
              </a:ext>
            </a:extLst>
          </p:cNvPr>
          <p:cNvSpPr/>
          <p:nvPr/>
        </p:nvSpPr>
        <p:spPr>
          <a:xfrm>
            <a:off x="3401563" y="554875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F49F60-FD33-9B4F-9840-17895EDCDFCA}"/>
              </a:ext>
            </a:extLst>
          </p:cNvPr>
          <p:cNvSpPr/>
          <p:nvPr/>
        </p:nvSpPr>
        <p:spPr>
          <a:xfrm>
            <a:off x="4128652" y="554875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8BF2E-2FC2-134D-8986-6151317C4770}"/>
              </a:ext>
            </a:extLst>
          </p:cNvPr>
          <p:cNvSpPr/>
          <p:nvPr/>
        </p:nvSpPr>
        <p:spPr>
          <a:xfrm>
            <a:off x="4864603" y="554875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85B498-E419-2549-8459-B31766A2813F}"/>
              </a:ext>
            </a:extLst>
          </p:cNvPr>
          <p:cNvSpPr/>
          <p:nvPr/>
        </p:nvSpPr>
        <p:spPr>
          <a:xfrm>
            <a:off x="5596123" y="554875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8DF858-B1F2-444D-A538-59878DE3F36E}"/>
              </a:ext>
            </a:extLst>
          </p:cNvPr>
          <p:cNvSpPr/>
          <p:nvPr/>
        </p:nvSpPr>
        <p:spPr>
          <a:xfrm>
            <a:off x="6327643" y="554875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840CDB-58D8-964E-A47C-AD84C45B35DC}"/>
              </a:ext>
            </a:extLst>
          </p:cNvPr>
          <p:cNvSpPr/>
          <p:nvPr/>
        </p:nvSpPr>
        <p:spPr>
          <a:xfrm>
            <a:off x="3401558" y="622764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072538-EC03-9841-91D9-4BB2936BAF31}"/>
              </a:ext>
            </a:extLst>
          </p:cNvPr>
          <p:cNvSpPr/>
          <p:nvPr/>
        </p:nvSpPr>
        <p:spPr>
          <a:xfrm>
            <a:off x="4128647" y="622764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FE23B-13DF-924A-B002-50A893A64A42}"/>
              </a:ext>
            </a:extLst>
          </p:cNvPr>
          <p:cNvSpPr/>
          <p:nvPr/>
        </p:nvSpPr>
        <p:spPr>
          <a:xfrm>
            <a:off x="4864598" y="622764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AF63EA-1504-B445-A9C1-82D5764F3E35}"/>
              </a:ext>
            </a:extLst>
          </p:cNvPr>
          <p:cNvSpPr/>
          <p:nvPr/>
        </p:nvSpPr>
        <p:spPr>
          <a:xfrm>
            <a:off x="5596118" y="622764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2A6743-47FA-764D-8896-5A3C23DE82F1}"/>
              </a:ext>
            </a:extLst>
          </p:cNvPr>
          <p:cNvSpPr/>
          <p:nvPr/>
        </p:nvSpPr>
        <p:spPr>
          <a:xfrm>
            <a:off x="6327638" y="622764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3F6ECF-4649-6146-B109-C0EB4ED32DF5}"/>
              </a:ext>
            </a:extLst>
          </p:cNvPr>
          <p:cNvSpPr/>
          <p:nvPr/>
        </p:nvSpPr>
        <p:spPr>
          <a:xfrm>
            <a:off x="3401564" y="345668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081010-0489-FC47-B164-11E56E68FD38}"/>
              </a:ext>
            </a:extLst>
          </p:cNvPr>
          <p:cNvSpPr/>
          <p:nvPr/>
        </p:nvSpPr>
        <p:spPr>
          <a:xfrm>
            <a:off x="4128653" y="345668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131541-0035-4146-AA79-872DC2F5F73E}"/>
              </a:ext>
            </a:extLst>
          </p:cNvPr>
          <p:cNvSpPr/>
          <p:nvPr/>
        </p:nvSpPr>
        <p:spPr>
          <a:xfrm>
            <a:off x="4864604" y="345668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991598-DEAD-EB40-9159-79AF14D2ABE7}"/>
              </a:ext>
            </a:extLst>
          </p:cNvPr>
          <p:cNvSpPr/>
          <p:nvPr/>
        </p:nvSpPr>
        <p:spPr>
          <a:xfrm>
            <a:off x="5596124" y="345668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191D7D-2091-4A47-8D21-1B6C83D2FB87}"/>
              </a:ext>
            </a:extLst>
          </p:cNvPr>
          <p:cNvSpPr/>
          <p:nvPr/>
        </p:nvSpPr>
        <p:spPr>
          <a:xfrm>
            <a:off x="6327644" y="345668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2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958D211E-F9A6-7848-AA8A-329BA96470FE}"/>
              </a:ext>
            </a:extLst>
          </p:cNvPr>
          <p:cNvSpPr/>
          <p:nvPr/>
        </p:nvSpPr>
        <p:spPr>
          <a:xfrm>
            <a:off x="5690339" y="443346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5DB9CC-02BE-B54F-8ED3-535963A0D6E7}"/>
              </a:ext>
            </a:extLst>
          </p:cNvPr>
          <p:cNvSpPr/>
          <p:nvPr/>
        </p:nvSpPr>
        <p:spPr>
          <a:xfrm>
            <a:off x="5690339" y="511235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C1736E7-198C-6046-96C8-053BC19F1E01}"/>
              </a:ext>
            </a:extLst>
          </p:cNvPr>
          <p:cNvSpPr/>
          <p:nvPr/>
        </p:nvSpPr>
        <p:spPr>
          <a:xfrm>
            <a:off x="5690339" y="584665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EF5F302-5521-7F46-8284-A4A791EABC18}"/>
              </a:ext>
            </a:extLst>
          </p:cNvPr>
          <p:cNvSpPr/>
          <p:nvPr/>
        </p:nvSpPr>
        <p:spPr>
          <a:xfrm>
            <a:off x="5690339" y="649782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F3C86E-C586-444D-9B09-EA6202C3F9DD}"/>
              </a:ext>
            </a:extLst>
          </p:cNvPr>
          <p:cNvSpPr/>
          <p:nvPr/>
        </p:nvSpPr>
        <p:spPr>
          <a:xfrm>
            <a:off x="2694986" y="372686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67961C3-42E3-AC48-B159-B9D2C3F2D76B}"/>
              </a:ext>
            </a:extLst>
          </p:cNvPr>
          <p:cNvSpPr/>
          <p:nvPr/>
        </p:nvSpPr>
        <p:spPr>
          <a:xfrm>
            <a:off x="3435930" y="372686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BD3E497-8551-AA4A-B53D-BA01C3AC1614}"/>
              </a:ext>
            </a:extLst>
          </p:cNvPr>
          <p:cNvSpPr/>
          <p:nvPr/>
        </p:nvSpPr>
        <p:spPr>
          <a:xfrm>
            <a:off x="4199591" y="372686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2F2AC4-66DA-604E-AC9A-0C31C7BC8DA5}"/>
              </a:ext>
            </a:extLst>
          </p:cNvPr>
          <p:cNvSpPr/>
          <p:nvPr/>
        </p:nvSpPr>
        <p:spPr>
          <a:xfrm>
            <a:off x="4931111" y="372686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4D9BA8-0ED3-E244-96DB-1FE29892E360}"/>
              </a:ext>
            </a:extLst>
          </p:cNvPr>
          <p:cNvSpPr/>
          <p:nvPr/>
        </p:nvSpPr>
        <p:spPr>
          <a:xfrm>
            <a:off x="5690339" y="372686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2"/>
              <p:cNvSpPr txBox="1"/>
              <p:nvPr/>
            </p:nvSpPr>
            <p:spPr>
              <a:xfrm>
                <a:off x="504000" y="1563480"/>
                <a:ext cx="9071640" cy="971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 “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”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3D (de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nevoie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125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puncte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7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1563480"/>
                <a:ext cx="9071640" cy="971901"/>
              </a:xfrm>
              <a:prstGeom prst="rect">
                <a:avLst/>
              </a:prstGeom>
              <a:blipFill>
                <a:blip r:embed="rId2"/>
                <a:stretch>
                  <a:fillRect t="-10256" b="-8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4FC62AE-066E-8443-B797-5B0E1BAC47CA}"/>
              </a:ext>
            </a:extLst>
          </p:cNvPr>
          <p:cNvSpPr/>
          <p:nvPr/>
        </p:nvSpPr>
        <p:spPr>
          <a:xfrm>
            <a:off x="2293203" y="486296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F8CC4A-0010-644E-9D2C-8B43C2241E02}"/>
              </a:ext>
            </a:extLst>
          </p:cNvPr>
          <p:cNvSpPr/>
          <p:nvPr/>
        </p:nvSpPr>
        <p:spPr>
          <a:xfrm>
            <a:off x="3020292" y="486296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8D6B8B-A5B0-824F-86ED-55176D63A190}"/>
              </a:ext>
            </a:extLst>
          </p:cNvPr>
          <p:cNvSpPr/>
          <p:nvPr/>
        </p:nvSpPr>
        <p:spPr>
          <a:xfrm>
            <a:off x="3756243" y="486296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70D3FB-B700-F349-9AA6-017009DBBD4F}"/>
              </a:ext>
            </a:extLst>
          </p:cNvPr>
          <p:cNvSpPr/>
          <p:nvPr/>
        </p:nvSpPr>
        <p:spPr>
          <a:xfrm>
            <a:off x="4487763" y="486296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7FF43-1ECF-E944-A78F-8F681ECA460A}"/>
              </a:ext>
            </a:extLst>
          </p:cNvPr>
          <p:cNvSpPr/>
          <p:nvPr/>
        </p:nvSpPr>
        <p:spPr>
          <a:xfrm>
            <a:off x="5219283" y="486296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3DFE95-9279-DE41-825D-D99FA8586967}"/>
              </a:ext>
            </a:extLst>
          </p:cNvPr>
          <p:cNvSpPr/>
          <p:nvPr/>
        </p:nvSpPr>
        <p:spPr>
          <a:xfrm>
            <a:off x="2293198" y="554185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E1913B-1791-8F47-BAB6-ED3CF145038E}"/>
              </a:ext>
            </a:extLst>
          </p:cNvPr>
          <p:cNvSpPr/>
          <p:nvPr/>
        </p:nvSpPr>
        <p:spPr>
          <a:xfrm>
            <a:off x="3020287" y="554185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CBA45C-B86C-FB45-81EC-31785D175F56}"/>
              </a:ext>
            </a:extLst>
          </p:cNvPr>
          <p:cNvSpPr/>
          <p:nvPr/>
        </p:nvSpPr>
        <p:spPr>
          <a:xfrm>
            <a:off x="3756238" y="554185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86C3AC-7DA9-4C4C-BFD5-181F7884920E}"/>
              </a:ext>
            </a:extLst>
          </p:cNvPr>
          <p:cNvSpPr/>
          <p:nvPr/>
        </p:nvSpPr>
        <p:spPr>
          <a:xfrm>
            <a:off x="4487758" y="554185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71F815-35CC-7C4C-9274-2EDFA92DE20D}"/>
              </a:ext>
            </a:extLst>
          </p:cNvPr>
          <p:cNvSpPr/>
          <p:nvPr/>
        </p:nvSpPr>
        <p:spPr>
          <a:xfrm>
            <a:off x="5219278" y="554185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F2F262-2AD6-B34B-9FD6-9C01A73229FD}"/>
              </a:ext>
            </a:extLst>
          </p:cNvPr>
          <p:cNvSpPr/>
          <p:nvPr/>
        </p:nvSpPr>
        <p:spPr>
          <a:xfrm>
            <a:off x="2293198" y="624844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F49F60-FD33-9B4F-9840-17895EDCDFCA}"/>
              </a:ext>
            </a:extLst>
          </p:cNvPr>
          <p:cNvSpPr/>
          <p:nvPr/>
        </p:nvSpPr>
        <p:spPr>
          <a:xfrm>
            <a:off x="3020287" y="624844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8BF2E-2FC2-134D-8986-6151317C4770}"/>
              </a:ext>
            </a:extLst>
          </p:cNvPr>
          <p:cNvSpPr/>
          <p:nvPr/>
        </p:nvSpPr>
        <p:spPr>
          <a:xfrm>
            <a:off x="3756238" y="624844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85B498-E419-2549-8459-B31766A2813F}"/>
              </a:ext>
            </a:extLst>
          </p:cNvPr>
          <p:cNvSpPr/>
          <p:nvPr/>
        </p:nvSpPr>
        <p:spPr>
          <a:xfrm>
            <a:off x="4487758" y="624844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8DF858-B1F2-444D-A538-59878DE3F36E}"/>
              </a:ext>
            </a:extLst>
          </p:cNvPr>
          <p:cNvSpPr/>
          <p:nvPr/>
        </p:nvSpPr>
        <p:spPr>
          <a:xfrm>
            <a:off x="5219278" y="624844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840CDB-58D8-964E-A47C-AD84C45B35DC}"/>
              </a:ext>
            </a:extLst>
          </p:cNvPr>
          <p:cNvSpPr/>
          <p:nvPr/>
        </p:nvSpPr>
        <p:spPr>
          <a:xfrm>
            <a:off x="2293193" y="692733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F072538-EC03-9841-91D9-4BB2936BAF31}"/>
              </a:ext>
            </a:extLst>
          </p:cNvPr>
          <p:cNvSpPr/>
          <p:nvPr/>
        </p:nvSpPr>
        <p:spPr>
          <a:xfrm>
            <a:off x="3020282" y="692733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AFE23B-13DF-924A-B002-50A893A64A42}"/>
              </a:ext>
            </a:extLst>
          </p:cNvPr>
          <p:cNvSpPr/>
          <p:nvPr/>
        </p:nvSpPr>
        <p:spPr>
          <a:xfrm>
            <a:off x="3756233" y="692733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AF63EA-1504-B445-A9C1-82D5764F3E35}"/>
              </a:ext>
            </a:extLst>
          </p:cNvPr>
          <p:cNvSpPr/>
          <p:nvPr/>
        </p:nvSpPr>
        <p:spPr>
          <a:xfrm>
            <a:off x="4487753" y="692733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2A6743-47FA-764D-8896-5A3C23DE82F1}"/>
              </a:ext>
            </a:extLst>
          </p:cNvPr>
          <p:cNvSpPr/>
          <p:nvPr/>
        </p:nvSpPr>
        <p:spPr>
          <a:xfrm>
            <a:off x="5219273" y="692733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3F6ECF-4649-6146-B109-C0EB4ED32DF5}"/>
              </a:ext>
            </a:extLst>
          </p:cNvPr>
          <p:cNvSpPr/>
          <p:nvPr/>
        </p:nvSpPr>
        <p:spPr>
          <a:xfrm>
            <a:off x="2293199" y="415637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D081010-0489-FC47-B164-11E56E68FD38}"/>
              </a:ext>
            </a:extLst>
          </p:cNvPr>
          <p:cNvSpPr/>
          <p:nvPr/>
        </p:nvSpPr>
        <p:spPr>
          <a:xfrm>
            <a:off x="3020288" y="415637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131541-0035-4146-AA79-872DC2F5F73E}"/>
              </a:ext>
            </a:extLst>
          </p:cNvPr>
          <p:cNvSpPr/>
          <p:nvPr/>
        </p:nvSpPr>
        <p:spPr>
          <a:xfrm>
            <a:off x="3756239" y="415637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991598-DEAD-EB40-9159-79AF14D2ABE7}"/>
              </a:ext>
            </a:extLst>
          </p:cNvPr>
          <p:cNvSpPr/>
          <p:nvPr/>
        </p:nvSpPr>
        <p:spPr>
          <a:xfrm>
            <a:off x="4487759" y="415637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191D7D-2091-4A47-8D21-1B6C83D2FB87}"/>
              </a:ext>
            </a:extLst>
          </p:cNvPr>
          <p:cNvSpPr/>
          <p:nvPr/>
        </p:nvSpPr>
        <p:spPr>
          <a:xfrm>
            <a:off x="5219279" y="415637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CA22CB4-7D01-2846-BE50-C98541139168}"/>
              </a:ext>
            </a:extLst>
          </p:cNvPr>
          <p:cNvSpPr/>
          <p:nvPr/>
        </p:nvSpPr>
        <p:spPr>
          <a:xfrm>
            <a:off x="3027499" y="3394350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DAB09B4-F014-D94B-82E3-C60941F83A6B}"/>
              </a:ext>
            </a:extLst>
          </p:cNvPr>
          <p:cNvSpPr/>
          <p:nvPr/>
        </p:nvSpPr>
        <p:spPr>
          <a:xfrm>
            <a:off x="3768443" y="3394350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28E0B96-6689-824A-977D-920262DB05AA}"/>
              </a:ext>
            </a:extLst>
          </p:cNvPr>
          <p:cNvSpPr/>
          <p:nvPr/>
        </p:nvSpPr>
        <p:spPr>
          <a:xfrm>
            <a:off x="4532104" y="3394350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9427A3F-3556-3B4F-A262-6CA78E100C64}"/>
              </a:ext>
            </a:extLst>
          </p:cNvPr>
          <p:cNvSpPr/>
          <p:nvPr/>
        </p:nvSpPr>
        <p:spPr>
          <a:xfrm>
            <a:off x="5263624" y="3394350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030A4CA-35A8-EF43-9067-DB7773D98F67}"/>
              </a:ext>
            </a:extLst>
          </p:cNvPr>
          <p:cNvSpPr/>
          <p:nvPr/>
        </p:nvSpPr>
        <p:spPr>
          <a:xfrm>
            <a:off x="6022852" y="3394350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14BEC30-0F5B-CD46-B687-929953CA41C2}"/>
              </a:ext>
            </a:extLst>
          </p:cNvPr>
          <p:cNvSpPr/>
          <p:nvPr/>
        </p:nvSpPr>
        <p:spPr>
          <a:xfrm>
            <a:off x="3387723" y="306183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B359435-5ADB-4441-93AA-EA31AD451E3D}"/>
              </a:ext>
            </a:extLst>
          </p:cNvPr>
          <p:cNvSpPr/>
          <p:nvPr/>
        </p:nvSpPr>
        <p:spPr>
          <a:xfrm>
            <a:off x="4128667" y="306183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8F1408-74B3-6442-B6FB-F3EE71215793}"/>
              </a:ext>
            </a:extLst>
          </p:cNvPr>
          <p:cNvSpPr/>
          <p:nvPr/>
        </p:nvSpPr>
        <p:spPr>
          <a:xfrm>
            <a:off x="4892328" y="306183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A40CEDB-CCFE-9C47-B8E0-9CCADB8CF70C}"/>
              </a:ext>
            </a:extLst>
          </p:cNvPr>
          <p:cNvSpPr/>
          <p:nvPr/>
        </p:nvSpPr>
        <p:spPr>
          <a:xfrm>
            <a:off x="5623848" y="306183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02278A4-2717-1045-AADD-F5C8C5B9E5F0}"/>
              </a:ext>
            </a:extLst>
          </p:cNvPr>
          <p:cNvSpPr/>
          <p:nvPr/>
        </p:nvSpPr>
        <p:spPr>
          <a:xfrm>
            <a:off x="6383076" y="306183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6B77FC4-4430-6F41-B1FF-0B40C7AB1543}"/>
              </a:ext>
            </a:extLst>
          </p:cNvPr>
          <p:cNvSpPr/>
          <p:nvPr/>
        </p:nvSpPr>
        <p:spPr>
          <a:xfrm>
            <a:off x="3720240" y="27016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58FE14C-8322-4E45-BF05-6E7F50D4C2F6}"/>
              </a:ext>
            </a:extLst>
          </p:cNvPr>
          <p:cNvSpPr/>
          <p:nvPr/>
        </p:nvSpPr>
        <p:spPr>
          <a:xfrm>
            <a:off x="4461184" y="27016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198DBB0-E646-9B44-AC2F-CB7EDFEAB5E6}"/>
              </a:ext>
            </a:extLst>
          </p:cNvPr>
          <p:cNvSpPr/>
          <p:nvPr/>
        </p:nvSpPr>
        <p:spPr>
          <a:xfrm>
            <a:off x="5224845" y="27016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5C13077-50C2-8447-870B-69EBFD413601}"/>
              </a:ext>
            </a:extLst>
          </p:cNvPr>
          <p:cNvSpPr/>
          <p:nvPr/>
        </p:nvSpPr>
        <p:spPr>
          <a:xfrm>
            <a:off x="5956365" y="27016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9EF89A0-38F9-6B4C-AB07-2DEB6C8468D1}"/>
              </a:ext>
            </a:extLst>
          </p:cNvPr>
          <p:cNvSpPr/>
          <p:nvPr/>
        </p:nvSpPr>
        <p:spPr>
          <a:xfrm>
            <a:off x="6715593" y="27016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4FA77E88-8216-3542-9A57-FA875A82AF8E}"/>
              </a:ext>
            </a:extLst>
          </p:cNvPr>
          <p:cNvSpPr/>
          <p:nvPr/>
        </p:nvSpPr>
        <p:spPr>
          <a:xfrm>
            <a:off x="2162961" y="2535381"/>
            <a:ext cx="5096821" cy="4890658"/>
          </a:xfrm>
          <a:prstGeom prst="cube">
            <a:avLst>
              <a:gd name="adj" fmla="val 31287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2387FDB-1DE0-274F-BBE5-D42BB9FFDF43}"/>
              </a:ext>
            </a:extLst>
          </p:cNvPr>
          <p:cNvSpPr/>
          <p:nvPr/>
        </p:nvSpPr>
        <p:spPr>
          <a:xfrm>
            <a:off x="6036707" y="407323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55B3E8E-0182-B149-8FB2-5EB8226DF50A}"/>
              </a:ext>
            </a:extLst>
          </p:cNvPr>
          <p:cNvSpPr/>
          <p:nvPr/>
        </p:nvSpPr>
        <p:spPr>
          <a:xfrm>
            <a:off x="6036707" y="475212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A5FA519-61DE-7245-8130-4EEE14D2F4BE}"/>
              </a:ext>
            </a:extLst>
          </p:cNvPr>
          <p:cNvSpPr/>
          <p:nvPr/>
        </p:nvSpPr>
        <p:spPr>
          <a:xfrm>
            <a:off x="6036707" y="5486427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7468752-CCB5-F145-BA35-BEEB1CDAFF07}"/>
              </a:ext>
            </a:extLst>
          </p:cNvPr>
          <p:cNvSpPr/>
          <p:nvPr/>
        </p:nvSpPr>
        <p:spPr>
          <a:xfrm>
            <a:off x="6036707" y="613760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6599807-618C-2046-9CCF-905AE4270E3A}"/>
              </a:ext>
            </a:extLst>
          </p:cNvPr>
          <p:cNvSpPr/>
          <p:nvPr/>
        </p:nvSpPr>
        <p:spPr>
          <a:xfrm>
            <a:off x="6383074" y="3685304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1AD4BEB-FEB9-AA4F-9383-6A29746BC84E}"/>
              </a:ext>
            </a:extLst>
          </p:cNvPr>
          <p:cNvSpPr/>
          <p:nvPr/>
        </p:nvSpPr>
        <p:spPr>
          <a:xfrm>
            <a:off x="6383074" y="4364189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D3506E18-55C0-2746-ABE3-D77D7D3804F2}"/>
              </a:ext>
            </a:extLst>
          </p:cNvPr>
          <p:cNvSpPr/>
          <p:nvPr/>
        </p:nvSpPr>
        <p:spPr>
          <a:xfrm>
            <a:off x="6383074" y="5098492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29FCA45-04EA-A041-883B-234B67D39F4F}"/>
              </a:ext>
            </a:extLst>
          </p:cNvPr>
          <p:cNvSpPr/>
          <p:nvPr/>
        </p:nvSpPr>
        <p:spPr>
          <a:xfrm>
            <a:off x="6383074" y="5749667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0897B09-30A2-C54F-9A4E-1AF9EC1EC160}"/>
              </a:ext>
            </a:extLst>
          </p:cNvPr>
          <p:cNvSpPr/>
          <p:nvPr/>
        </p:nvSpPr>
        <p:spPr>
          <a:xfrm>
            <a:off x="6743300" y="3311223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D9F88BC-3182-E24A-BEDF-4CF7AD67EDA1}"/>
              </a:ext>
            </a:extLst>
          </p:cNvPr>
          <p:cNvSpPr/>
          <p:nvPr/>
        </p:nvSpPr>
        <p:spPr>
          <a:xfrm>
            <a:off x="6743300" y="3990108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EFEEEC0-FCE3-C947-8AA1-6EB2205BC7ED}"/>
              </a:ext>
            </a:extLst>
          </p:cNvPr>
          <p:cNvSpPr/>
          <p:nvPr/>
        </p:nvSpPr>
        <p:spPr>
          <a:xfrm>
            <a:off x="6743300" y="4724411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BBEBAE0-0522-1E48-8846-1C2482A37F2F}"/>
              </a:ext>
            </a:extLst>
          </p:cNvPr>
          <p:cNvSpPr/>
          <p:nvPr/>
        </p:nvSpPr>
        <p:spPr>
          <a:xfrm>
            <a:off x="6743300" y="5375586"/>
            <a:ext cx="387927" cy="3879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7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2"/>
              <p:cNvSpPr txBox="1"/>
              <p:nvPr/>
            </p:nvSpPr>
            <p:spPr>
              <a:xfrm>
                <a:off x="504000" y="2286000"/>
                <a:ext cx="9071640" cy="4391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 a “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”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nD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(de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o-RO" sz="2800" b="0" i="1" spc="-1" smtClean="0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)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nevoie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număr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exponențial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puncte</a:t>
                </a: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Dacă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avem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număr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mare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caracteristici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care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descriu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datele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atunci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sistemul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are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nevoie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foarte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multe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antrenare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învăța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un model care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generalizeze</a:t>
                </a: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cele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mai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multe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ori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aceste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date nu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sunt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disponibile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în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practică</a:t>
                </a: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7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286000"/>
                <a:ext cx="9071640" cy="4391891"/>
              </a:xfrm>
              <a:prstGeom prst="rect">
                <a:avLst/>
              </a:prstGeom>
              <a:blipFill>
                <a:blip r:embed="rId2"/>
                <a:stretch>
                  <a:fillRect t="-2601" r="-1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8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Fenomenul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Hughes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5153891"/>
            <a:ext cx="9071640" cy="20643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Fenomenul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Hughes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arată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că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măsură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numărul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caracteristici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performanța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clasificatorului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până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când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ajungem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la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numărul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optim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trăsături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Adăugarea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mai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multor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caracteristici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păstrând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dimensiunea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setului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antrenare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degradează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performanța</a:t>
            </a:r>
            <a:r>
              <a:rPr lang="en-US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clasificatorului</a:t>
            </a:r>
            <a:endParaRPr lang="en-US" sz="24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CA0CB-2E4D-1946-A8EA-42A198B0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7" y="1338920"/>
            <a:ext cx="4940837" cy="3284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1BE52-BF02-DA4F-A04E-09342A45495B}"/>
              </a:ext>
            </a:extLst>
          </p:cNvPr>
          <p:cNvSpPr txBox="1"/>
          <p:nvPr/>
        </p:nvSpPr>
        <p:spPr>
          <a:xfrm>
            <a:off x="1925783" y="4623453"/>
            <a:ext cx="342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Numărul</a:t>
            </a:r>
            <a:r>
              <a:rPr lang="en-US" sz="2000" dirty="0"/>
              <a:t> </a:t>
            </a:r>
            <a:r>
              <a:rPr lang="en-US" sz="2000" dirty="0" err="1"/>
              <a:t>optim</a:t>
            </a:r>
            <a:r>
              <a:rPr lang="en-US" sz="2000" dirty="0"/>
              <a:t> de </a:t>
            </a:r>
            <a:r>
              <a:rPr lang="en-US" sz="2000" dirty="0" err="1"/>
              <a:t>trăsături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01ABE-FDA8-A346-987A-17776AE3819C}"/>
              </a:ext>
            </a:extLst>
          </p:cNvPr>
          <p:cNvSpPr txBox="1"/>
          <p:nvPr/>
        </p:nvSpPr>
        <p:spPr>
          <a:xfrm>
            <a:off x="3380508" y="4088453"/>
            <a:ext cx="453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spațiului</a:t>
            </a:r>
            <a:r>
              <a:rPr lang="en-US" sz="2000" dirty="0"/>
              <a:t> de </a:t>
            </a:r>
            <a:r>
              <a:rPr lang="en-US" sz="2000" dirty="0" err="1"/>
              <a:t>trăsăsturi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9AE90-9DCD-604B-B5E7-B8BC56FE19A3}"/>
              </a:ext>
            </a:extLst>
          </p:cNvPr>
          <p:cNvSpPr txBox="1"/>
          <p:nvPr/>
        </p:nvSpPr>
        <p:spPr>
          <a:xfrm rot="16200000">
            <a:off x="1114046" y="2758771"/>
            <a:ext cx="332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Performanța</a:t>
            </a:r>
            <a:r>
              <a:rPr lang="en-US" sz="2000" dirty="0"/>
              <a:t> </a:t>
            </a:r>
            <a:r>
              <a:rPr lang="en-US" sz="2000" dirty="0" err="1"/>
              <a:t>clasificatorului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00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2"/>
              <p:cNvSpPr txBox="1"/>
              <p:nvPr/>
            </p:nvSpPr>
            <p:spPr>
              <a:xfrm>
                <a:off x="504000" y="2286000"/>
                <a:ext cx="9071640" cy="4391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Creșterea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numărului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dimensiuni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al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unui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caracteristici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Euclidian,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implică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adăugarea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termeni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pozitivi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în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calculul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distanței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Euclidiene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: </a:t>
                </a:r>
              </a:p>
              <a:p>
                <a:pPr marL="108000">
                  <a:spcAft>
                    <a:spcPts val="1414"/>
                  </a:spcAft>
                  <a:buClr>
                    <a:srgbClr val="000000"/>
                  </a:buClr>
                  <a:buSzPct val="450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o-RO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2800" i="1" spc="-1">
                            <a:solidFill>
                              <a:srgbClr val="00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o-RO" sz="2800" i="1" spc="-1">
                                    <a:solidFill>
                                      <a:srgbClr val="000000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o-RO" sz="2800" i="1" spc="-1">
                                        <a:solidFill>
                                          <a:srgbClr val="000000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ro-RO" sz="2800" i="1" spc="-1">
                                <a:solidFill>
                                  <a:srgbClr val="000000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</a:p>
              <a:p>
                <a:pPr marL="432000" indent="-324000">
                  <a:spcAft>
                    <a:spcPts val="1414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Cu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alte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cuvinte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deoarece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numărul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trăsături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crește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pentru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un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număr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fix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exemple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,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spațiul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caracteristici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devine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din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în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ce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mai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rar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(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mai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</a:t>
                </a:r>
                <a:r>
                  <a:rPr lang="en-US" sz="2800" spc="-1" dirty="0" err="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puțin</a:t>
                </a: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</a:rPr>
                  <a:t> dens)</a:t>
                </a:r>
              </a:p>
            </p:txBody>
          </p:sp>
        </mc:Choice>
        <mc:Fallback xmlns="">
          <p:sp>
            <p:nvSpPr>
              <p:cNvPr id="74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286000"/>
                <a:ext cx="9071640" cy="4391891"/>
              </a:xfrm>
              <a:prstGeom prst="rect">
                <a:avLst/>
              </a:prstGeom>
              <a:blipFill>
                <a:blip r:embed="rId2"/>
                <a:stretch>
                  <a:fillRect t="-2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62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3999" y="4599709"/>
            <a:ext cx="9071640" cy="2784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Figura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arată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că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odată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creșterea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dimensiunilor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distanța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medie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rapid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Prin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urmare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, cu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cât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sunt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mai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multe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dimensiuni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, cu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atât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sunt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necesare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mai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multe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date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pentru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a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depăși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blestemul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dimensionalității</a:t>
            </a:r>
            <a:r>
              <a:rPr lang="en-US" sz="2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!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Atunci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când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distanța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dintre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observații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crește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învățarea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automată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devine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mult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mai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dificilă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deoarece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scade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probabilitatea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a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găsi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exemple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antrenare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adevărat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similare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cu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cele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A28F1-A4C6-AD4F-B783-72128379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4" y="1267667"/>
            <a:ext cx="9220389" cy="2581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9D778-8DFB-D244-A18A-D73328E90086}"/>
              </a:ext>
            </a:extLst>
          </p:cNvPr>
          <p:cNvSpPr txBox="1"/>
          <p:nvPr/>
        </p:nvSpPr>
        <p:spPr>
          <a:xfrm>
            <a:off x="1906866" y="3849376"/>
            <a:ext cx="641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medie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1000 de </a:t>
            </a:r>
            <a:r>
              <a:rPr lang="en-US" sz="2000" dirty="0" err="1"/>
              <a:t>puncte</a:t>
            </a:r>
            <a:r>
              <a:rPr lang="en-US" sz="2000" dirty="0"/>
              <a:t> din </a:t>
            </a:r>
            <a:r>
              <a:rPr lang="en-US" sz="2000" dirty="0" err="1"/>
              <a:t>cubul</a:t>
            </a:r>
            <a:r>
              <a:rPr lang="en-US" sz="2000" dirty="0"/>
              <a:t> </a:t>
            </a:r>
            <a:r>
              <a:rPr lang="en-US" sz="2000" dirty="0" err="1"/>
              <a:t>unitate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4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Învățare din exemple etichetate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502920" y="1411920"/>
            <a:ext cx="9071640" cy="51687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Presupunem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avem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set de N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antrenare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Problema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învățării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estimarea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funcției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g(x)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a.î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Funcție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pierdere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(de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exemplu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MSE):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Eroarea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generalizare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Eroarea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empirică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estimată</a:t>
            </a: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): </a:t>
            </a: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756360" y="1856660"/>
            <a:ext cx="7234920" cy="63036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3"/>
          <a:stretch/>
        </p:blipFill>
        <p:spPr>
          <a:xfrm>
            <a:off x="4084560" y="3100580"/>
            <a:ext cx="1881360" cy="56052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4"/>
          <a:stretch/>
        </p:blipFill>
        <p:spPr>
          <a:xfrm>
            <a:off x="4129920" y="4360700"/>
            <a:ext cx="1791000" cy="48816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5"/>
          <a:stretch/>
        </p:blipFill>
        <p:spPr>
          <a:xfrm>
            <a:off x="1998000" y="5391920"/>
            <a:ext cx="6054480" cy="632520"/>
          </a:xfrm>
          <a:prstGeom prst="rect">
            <a:avLst/>
          </a:prstGeom>
          <a:ln>
            <a:noFill/>
          </a:ln>
        </p:spPr>
      </p:pic>
      <p:pic>
        <p:nvPicPr>
          <p:cNvPr id="91" name="Picture 90"/>
          <p:cNvPicPr/>
          <p:nvPr/>
        </p:nvPicPr>
        <p:blipFill>
          <a:blip r:embed="rId6"/>
          <a:stretch/>
        </p:blipFill>
        <p:spPr>
          <a:xfrm>
            <a:off x="3330360" y="6457320"/>
            <a:ext cx="3390120" cy="85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Care este eticheta exemplului de test x?</a:t>
            </a:r>
          </a:p>
        </p:txBody>
      </p:sp>
      <p:sp>
        <p:nvSpPr>
          <p:cNvPr id="48" name="TextShape 2"/>
          <p:cNvSpPr txBox="1"/>
          <p:nvPr/>
        </p:nvSpPr>
        <p:spPr>
          <a:xfrm>
            <a:off x="504000" y="17236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2338560" y="1831320"/>
            <a:ext cx="5664600" cy="529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2560" y="91440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Metoda celor mai apropiați vecini
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Metoda celor mai apropiați vecini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504000" y="2230582"/>
            <a:ext cx="9071640" cy="48075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Algoritmul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k-NN: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Pentru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fiecare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exemplu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test x,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găsim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apropiați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vecini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Atribuim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eticheta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majoritară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conform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celor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vecini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3416575" y="1477023"/>
            <a:ext cx="2926080" cy="28733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-Nearest Neighbors (k-NN)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503999" y="2230582"/>
            <a:ext cx="9230309" cy="48075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Cum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luăm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decizie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caz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egalitate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Alegem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etichetă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din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egale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aleator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Aplicăm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1-NN (nu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egalități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3)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Utilizăm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distanțele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până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exemplu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test ca </a:t>
            </a:r>
            <a:r>
              <a:rPr lang="en-US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ponderi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3416575" y="1477023"/>
            <a:ext cx="2926080" cy="28733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8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se întâmplă în cazul k = 1?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2560" y="1658847"/>
            <a:ext cx="9071640" cy="5900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Obținem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diagramă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Voronoi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spațiul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partiționat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regiuni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granțiele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trec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zonele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care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distanțele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între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exemplele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training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sunt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egale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Granița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separare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neliniară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1748160" y="1480431"/>
            <a:ext cx="6755760" cy="296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28439</TotalTime>
  <Words>1320</Words>
  <Application>Microsoft Macintosh PowerPoint</Application>
  <PresentationFormat>Custom</PresentationFormat>
  <Paragraphs>227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1-NN versus k-NN</vt:lpstr>
      <vt:lpstr>1-NN versus k-NN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 ne trebuie pentru un clasificator bazat pe memorie?</vt:lpstr>
      <vt:lpstr>În cazul 1-NN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1-NN pentru probleme de regresie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Radu Ionescu</cp:lastModifiedBy>
  <cp:revision>547</cp:revision>
  <dcterms:created xsi:type="dcterms:W3CDTF">2016-10-12T16:27:10Z</dcterms:created>
  <dcterms:modified xsi:type="dcterms:W3CDTF">2023-05-04T14:57:56Z</dcterms:modified>
  <dc:language>en-US</dc:language>
</cp:coreProperties>
</file>