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5"/>
  </p:notesMasterIdLst>
  <p:handoutMasterIdLst>
    <p:handoutMasterId r:id="rId76"/>
  </p:handoutMasterIdLst>
  <p:sldIdLst>
    <p:sldId id="256" r:id="rId2"/>
    <p:sldId id="260" r:id="rId3"/>
    <p:sldId id="263" r:id="rId4"/>
    <p:sldId id="539" r:id="rId5"/>
    <p:sldId id="540" r:id="rId6"/>
    <p:sldId id="541" r:id="rId7"/>
    <p:sldId id="542" r:id="rId8"/>
    <p:sldId id="285" r:id="rId9"/>
    <p:sldId id="290" r:id="rId10"/>
    <p:sldId id="563" r:id="rId11"/>
    <p:sldId id="292" r:id="rId12"/>
    <p:sldId id="294" r:id="rId13"/>
    <p:sldId id="296" r:id="rId14"/>
    <p:sldId id="297" r:id="rId15"/>
    <p:sldId id="301" r:id="rId16"/>
    <p:sldId id="302" r:id="rId17"/>
    <p:sldId id="304" r:id="rId18"/>
    <p:sldId id="305" r:id="rId19"/>
    <p:sldId id="306" r:id="rId20"/>
    <p:sldId id="307" r:id="rId21"/>
    <p:sldId id="311" r:id="rId22"/>
    <p:sldId id="543" r:id="rId23"/>
    <p:sldId id="316" r:id="rId24"/>
    <p:sldId id="317" r:id="rId25"/>
    <p:sldId id="544" r:id="rId26"/>
    <p:sldId id="319" r:id="rId27"/>
    <p:sldId id="320" r:id="rId28"/>
    <p:sldId id="321" r:id="rId29"/>
    <p:sldId id="322" r:id="rId30"/>
    <p:sldId id="258" r:id="rId31"/>
    <p:sldId id="547" r:id="rId32"/>
    <p:sldId id="330" r:id="rId33"/>
    <p:sldId id="332" r:id="rId34"/>
    <p:sldId id="333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53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9" r:id="rId62"/>
    <p:sldId id="370" r:id="rId63"/>
    <p:sldId id="371" r:id="rId64"/>
    <p:sldId id="374" r:id="rId65"/>
    <p:sldId id="380" r:id="rId66"/>
    <p:sldId id="382" r:id="rId67"/>
    <p:sldId id="545" r:id="rId68"/>
    <p:sldId id="386" r:id="rId69"/>
    <p:sldId id="564" r:id="rId70"/>
    <p:sldId id="390" r:id="rId71"/>
    <p:sldId id="546" r:id="rId72"/>
    <p:sldId id="393" r:id="rId73"/>
    <p:sldId id="562" r:id="rId7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BC"/>
    <a:srgbClr val="B90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510"/>
  </p:normalViewPr>
  <p:slideViewPr>
    <p:cSldViewPr snapToGrid="0" snapToObjects="1">
      <p:cViewPr varScale="1">
        <p:scale>
          <a:sx n="105" d="100"/>
          <a:sy n="105" d="100"/>
        </p:scale>
        <p:origin x="200" y="1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4E39-8921-6441-96D2-FAF0D0936C67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2452-1395-2443-B712-F5349D42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61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60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Shape 1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238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73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29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62005" y="2032948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2400" dirty="0"/>
              <a:t>Prof. Dr. Radu Ionescu</a:t>
            </a:r>
          </a:p>
          <a:p>
            <a:pPr algn="ctr"/>
            <a:r>
              <a:rPr lang="ro-RO" sz="2400" dirty="0"/>
              <a:t>raducu.ionescu@gmail.com</a:t>
            </a:r>
          </a:p>
          <a:p>
            <a:pPr algn="ctr"/>
            <a:r>
              <a:rPr lang="ro-RO" sz="2400" dirty="0"/>
              <a:t>Facultatea de Matematică și Informatică</a:t>
            </a:r>
          </a:p>
          <a:p>
            <a:pPr algn="ctr"/>
            <a:r>
              <a:rPr lang="ro-RO" sz="2400" dirty="0"/>
              <a:t>Universitatea din București</a:t>
            </a:r>
          </a:p>
          <a:p>
            <a:pPr lvl="0" algn="ctr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40"/>
          <p:cNvSpPr txBox="1"/>
          <p:nvPr/>
        </p:nvSpPr>
        <p:spPr>
          <a:xfrm>
            <a:off x="140426" y="318103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3200" dirty="0"/>
              <a:t>Optimizarea funcțiilor de pierdere.</a:t>
            </a:r>
          </a:p>
          <a:p>
            <a:pPr algn="ctr"/>
            <a:r>
              <a:rPr lang="ro-RO" sz="3200" dirty="0">
                <a:latin typeface="Helvetica Neue"/>
                <a:ea typeface="Helvetica Neue"/>
                <a:cs typeface="Helvetica Neue"/>
                <a:sym typeface="Helvetica Neue"/>
              </a:rPr>
              <a:t>Algoritmul coborârii pe gradient.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/>
        </p:nvSpPr>
        <p:spPr>
          <a:xfrm>
            <a:off x="395865" y="82286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b="1" dirty="0"/>
              <a:t>Clasificatorul Softmax </a:t>
            </a:r>
            <a:r>
              <a:rPr lang="en" sz="2400" dirty="0"/>
              <a:t>(Regresia Logistică Multinomială)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681">
                <a:extLst>
                  <a:ext uri="{FF2B5EF4-FFF2-40B4-BE49-F238E27FC236}">
                    <a16:creationId xmlns:a16="http://schemas.microsoft.com/office/drawing/2014/main" id="{D54ED543-EC7F-2D4F-926E-2346B9CE5DA6}"/>
                  </a:ext>
                </a:extLst>
              </p:cNvPr>
              <p:cNvSpPr txBox="1"/>
              <p:nvPr/>
            </p:nvSpPr>
            <p:spPr>
              <a:xfrm>
                <a:off x="512797" y="2285471"/>
                <a:ext cx="3159505" cy="877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" sz="2400" dirty="0"/>
              </a:p>
            </p:txBody>
          </p:sp>
        </mc:Choice>
        <mc:Fallback xmlns="">
          <p:sp>
            <p:nvSpPr>
              <p:cNvPr id="30" name="Shape 681">
                <a:extLst>
                  <a:ext uri="{FF2B5EF4-FFF2-40B4-BE49-F238E27FC236}">
                    <a16:creationId xmlns:a16="http://schemas.microsoft.com/office/drawing/2014/main" id="{D54ED543-EC7F-2D4F-926E-2346B9CE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97" y="2285471"/>
                <a:ext cx="3159505" cy="877947"/>
              </a:xfrm>
              <a:prstGeom prst="rect">
                <a:avLst/>
              </a:prstGeom>
              <a:blipFill>
                <a:blip r:embed="rId3"/>
                <a:stretch>
                  <a:fillRect t="-13043" b="-1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5F05ED2A-E62D-E444-9885-167E6444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893" y="1073426"/>
            <a:ext cx="4648310" cy="33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Shape 8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00" y="36075"/>
            <a:ext cx="8837399" cy="440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/>
        </p:nvSpPr>
        <p:spPr>
          <a:xfrm>
            <a:off x="345075" y="18037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Softmax vs. SVM</a:t>
            </a:r>
          </a:p>
        </p:txBody>
      </p:sp>
      <p:pic>
        <p:nvPicPr>
          <p:cNvPr id="873" name="Shape 8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0587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1148499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 txBox="1"/>
          <p:nvPr/>
        </p:nvSpPr>
        <p:spPr>
          <a:xfrm>
            <a:off x="286749" y="2079850"/>
            <a:ext cx="3791169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Presupunem scorurile: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[</a:t>
            </a:r>
            <a:r>
              <a:rPr lang="en" sz="2800" dirty="0">
                <a:solidFill>
                  <a:srgbClr val="38761D"/>
                </a:solidFill>
              </a:rPr>
              <a:t>10</a:t>
            </a:r>
            <a:r>
              <a:rPr lang="en" sz="2800" dirty="0"/>
              <a:t>, -2, 3]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[</a:t>
            </a:r>
            <a:r>
              <a:rPr lang="en" sz="2800" dirty="0">
                <a:solidFill>
                  <a:srgbClr val="38761D"/>
                </a:solidFill>
              </a:rPr>
              <a:t>10</a:t>
            </a:r>
            <a:r>
              <a:rPr lang="en" sz="2800" dirty="0"/>
              <a:t>, 9, 9]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[</a:t>
            </a:r>
            <a:r>
              <a:rPr lang="en" sz="2800" dirty="0">
                <a:solidFill>
                  <a:srgbClr val="38761D"/>
                </a:solidFill>
              </a:rPr>
              <a:t>10</a:t>
            </a:r>
            <a:r>
              <a:rPr lang="en" sz="2800" dirty="0"/>
              <a:t>, -100, -100]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și</a:t>
            </a:r>
          </a:p>
        </p:txBody>
      </p:sp>
      <p:pic>
        <p:nvPicPr>
          <p:cNvPr id="876" name="Shape 8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88" y="3898896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877" name="Shape 877"/>
          <p:cNvCxnSpPr/>
          <p:nvPr/>
        </p:nvCxnSpPr>
        <p:spPr>
          <a:xfrm>
            <a:off x="-7850" y="1929175"/>
            <a:ext cx="919109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8" name="Shape 878"/>
          <p:cNvSpPr txBox="1"/>
          <p:nvPr/>
        </p:nvSpPr>
        <p:spPr>
          <a:xfrm>
            <a:off x="4274000" y="206250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Dacă </a:t>
            </a:r>
            <a:r>
              <a:rPr lang="en" sz="2400" dirty="0" err="1">
                <a:solidFill>
                  <a:srgbClr val="0000FF"/>
                </a:solidFill>
              </a:rPr>
              <a:t>perturbăm</a:t>
            </a:r>
            <a:r>
              <a:rPr lang="en" sz="2400" dirty="0">
                <a:solidFill>
                  <a:srgbClr val="0000FF"/>
                </a:solidFill>
              </a:rPr>
              <a:t> </a:t>
            </a:r>
            <a:r>
              <a:rPr lang="en" sz="2400" dirty="0" err="1">
                <a:solidFill>
                  <a:srgbClr val="0000FF"/>
                </a:solidFill>
              </a:rPr>
              <a:t>vectorul</a:t>
            </a:r>
            <a:r>
              <a:rPr lang="en" sz="2400" dirty="0">
                <a:solidFill>
                  <a:srgbClr val="0000FF"/>
                </a:solidFill>
              </a:rPr>
              <a:t> de </a:t>
            </a:r>
            <a:r>
              <a:rPr lang="en" sz="2400" dirty="0" err="1">
                <a:solidFill>
                  <a:srgbClr val="0000FF"/>
                </a:solidFill>
              </a:rPr>
              <a:t>trăsături</a:t>
            </a:r>
            <a:r>
              <a:rPr lang="en" sz="2400" dirty="0">
                <a:solidFill>
                  <a:srgbClr val="0000FF"/>
                </a:solidFill>
              </a:rPr>
              <a:t> cu valori mici (schimbând scorurile rezultate), ce se întâmplă cu funcția de pierdere în cele două cazuri?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/>
      <p:bldP spid="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/>
        </p:nvSpPr>
        <p:spPr>
          <a:xfrm>
            <a:off x="1045399" y="1637000"/>
            <a:ext cx="6652538" cy="22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Optimizarea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funcțiilor de pierdere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/>
        </p:nvSpPr>
        <p:spPr>
          <a:xfrm>
            <a:off x="326325" y="170250"/>
            <a:ext cx="8441699" cy="6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Până acum avem: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446925" y="87630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O mulțime de perechi (x,y)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O funcție de atribuire a scorului</a:t>
            </a:r>
            <a:r>
              <a:rPr lang="en" sz="2000" b="1" dirty="0"/>
              <a:t>: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 dirty="0"/>
              <a:t>O funcție de pierdere: 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687" y="1229886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6016242" y="939682"/>
            <a:ext cx="1291200" cy="18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e.g.</a:t>
            </a:r>
          </a:p>
        </p:txBody>
      </p:sp>
      <p:pic>
        <p:nvPicPr>
          <p:cNvPr id="902" name="Shape 9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427" y="2704037"/>
            <a:ext cx="3889120" cy="162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23072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042899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368267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2577375" y="20522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Softmax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16350" y="26268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SVM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154386" y="3760275"/>
            <a:ext cx="1839337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Cu regularizare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60" y="557090"/>
            <a:ext cx="7209299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85" y="3027307"/>
            <a:ext cx="548699" cy="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42"/>
          <p:cNvSpPr txBox="1"/>
          <p:nvPr/>
        </p:nvSpPr>
        <p:spPr>
          <a:xfrm>
            <a:off x="309975" y="30339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Algoritm: Coborârea pe gradient</a:t>
            </a:r>
            <a:endParaRPr lang="e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1E-6 1.42681E-6 C 0.02953 0.01946 0.11532 0.0945 0.17732 0.11612 C 0.23932 0.13774 0.33102 0.12755 0.37149 0.130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6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474625" y="1016635"/>
            <a:ext cx="8533799" cy="70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Într-o singură dimensiune, derivata unei funcții este:</a:t>
            </a:r>
          </a:p>
        </p:txBody>
      </p:sp>
      <p:pic>
        <p:nvPicPr>
          <p:cNvPr id="944" name="Shape 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525" y="1992975"/>
            <a:ext cx="36385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Shape 945"/>
          <p:cNvSpPr txBox="1"/>
          <p:nvPr/>
        </p:nvSpPr>
        <p:spPr>
          <a:xfrm>
            <a:off x="474626" y="3533859"/>
            <a:ext cx="8316314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În mai multe dimensiuni, </a:t>
            </a:r>
            <a:r>
              <a:rPr lang="en" sz="2400" b="1" dirty="0"/>
              <a:t>gradientul </a:t>
            </a:r>
            <a:r>
              <a:rPr lang="en" sz="2400" dirty="0"/>
              <a:t>este un vector cu derivate parțiale.</a:t>
            </a:r>
          </a:p>
        </p:txBody>
      </p:sp>
      <p:sp>
        <p:nvSpPr>
          <p:cNvPr id="7" name="Shape 942"/>
          <p:cNvSpPr txBox="1"/>
          <p:nvPr/>
        </p:nvSpPr>
        <p:spPr>
          <a:xfrm>
            <a:off x="309975" y="30339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Algoritm: Coborârea pe gradient</a:t>
            </a:r>
            <a:endParaRPr lang="en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</a:t>
            </a:r>
            <a:r>
              <a:rPr lang="en-US" sz="2400" b="1" dirty="0"/>
              <a:t> actual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61" name="Shape 961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2" name="Shape 962"/>
          <p:cNvSpPr txBox="1"/>
          <p:nvPr/>
        </p:nvSpPr>
        <p:spPr>
          <a:xfrm>
            <a:off x="27116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 + h </a:t>
            </a:r>
            <a:r>
              <a:rPr lang="en" sz="2400" dirty="0"/>
              <a:t>(dim</a:t>
            </a:r>
            <a:r>
              <a:rPr lang="en-US" sz="2400" dirty="0"/>
              <a:t> 1</a:t>
            </a:r>
            <a:r>
              <a:rPr lang="en" sz="2400" dirty="0"/>
              <a:t>)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 + </a:t>
            </a:r>
            <a:r>
              <a:rPr lang="en" sz="2400" b="1" dirty="0"/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1.25322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</a:t>
            </a:r>
            <a:r>
              <a:rPr lang="en-US" sz="2400" b="1" dirty="0" err="1">
                <a:solidFill>
                  <a:srgbClr val="0000FF"/>
                </a:solidFill>
              </a:rPr>
              <a:t>ul</a:t>
            </a:r>
            <a:r>
              <a:rPr lang="en" sz="2400" b="1" dirty="0">
                <a:solidFill>
                  <a:srgbClr val="0000FF"/>
                </a:solidFill>
              </a:rPr>
              <a:t>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?,…]</a:t>
            </a:r>
          </a:p>
        </p:txBody>
      </p:sp>
      <p:cxnSp>
        <p:nvCxnSpPr>
          <p:cNvPr id="7" name="Shape 988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</a:t>
            </a:r>
            <a:r>
              <a:rPr lang="en-US" sz="2400" b="1" dirty="0" err="1">
                <a:solidFill>
                  <a:srgbClr val="0000FF"/>
                </a:solidFill>
              </a:rPr>
              <a:t>ul</a:t>
            </a:r>
            <a:r>
              <a:rPr lang="en" sz="2400" b="1" dirty="0">
                <a:solidFill>
                  <a:srgbClr val="0000FF"/>
                </a:solidFill>
              </a:rPr>
              <a:t>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</a:t>
            </a:r>
            <a:r>
              <a:rPr lang="en" sz="2400" b="1" dirty="0">
                <a:solidFill>
                  <a:srgbClr val="38761D"/>
                </a:solidFill>
              </a:rPr>
              <a:t>-2.5</a:t>
            </a:r>
            <a:r>
              <a:rPr lang="en" sz="2400" dirty="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71" name="Shape 971"/>
          <p:cNvSpPr/>
          <p:nvPr/>
        </p:nvSpPr>
        <p:spPr>
          <a:xfrm>
            <a:off x="5678650" y="201465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2" name="Shape 9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0" y="2776650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3" name="Shape 973"/>
          <p:cNvSpPr txBox="1"/>
          <p:nvPr/>
        </p:nvSpPr>
        <p:spPr>
          <a:xfrm>
            <a:off x="5678650" y="200300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1.25322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-2.5</a:t>
            </a:r>
          </a:p>
        </p:txBody>
      </p:sp>
      <p:cxnSp>
        <p:nvCxnSpPr>
          <p:cNvPr id="974" name="Shape 974"/>
          <p:cNvCxnSpPr/>
          <p:nvPr/>
        </p:nvCxnSpPr>
        <p:spPr>
          <a:xfrm rot="10800000">
            <a:off x="7049200" y="1326499"/>
            <a:ext cx="707699" cy="67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5" name="Shape 975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</a:t>
            </a:r>
            <a:r>
              <a:rPr lang="en-US" sz="2400" b="1" dirty="0"/>
              <a:t> actual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76" name="Shape 976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7" name="Shape 977"/>
          <p:cNvSpPr txBox="1"/>
          <p:nvPr/>
        </p:nvSpPr>
        <p:spPr>
          <a:xfrm>
            <a:off x="27116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 + h </a:t>
            </a:r>
            <a:r>
              <a:rPr lang="en" sz="2400" dirty="0"/>
              <a:t>(dim</a:t>
            </a:r>
            <a:r>
              <a:rPr lang="en-US" sz="2400" dirty="0"/>
              <a:t> 1</a:t>
            </a:r>
            <a:r>
              <a:rPr lang="en" sz="2400" dirty="0"/>
              <a:t>)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 + </a:t>
            </a:r>
            <a:r>
              <a:rPr lang="en" sz="2400" b="1" dirty="0"/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11" name="Shape 988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</a:t>
            </a:r>
            <a:r>
              <a:rPr lang="en-US" sz="2400" b="1" dirty="0" err="1">
                <a:solidFill>
                  <a:srgbClr val="0000FF"/>
                </a:solidFill>
              </a:rPr>
              <a:t>ul</a:t>
            </a:r>
            <a:r>
              <a:rPr lang="en" sz="2400" b="1" dirty="0">
                <a:solidFill>
                  <a:srgbClr val="0000FF"/>
                </a:solidFill>
              </a:rPr>
              <a:t>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</a:t>
            </a:r>
            <a:r>
              <a:rPr lang="en-US" sz="2400" b="1" dirty="0"/>
              <a:t> actual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86" name="Shape 986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7" name="Shape 987"/>
          <p:cNvSpPr txBox="1"/>
          <p:nvPr/>
        </p:nvSpPr>
        <p:spPr>
          <a:xfrm>
            <a:off x="2713369" y="37300"/>
            <a:ext cx="2924666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 + h </a:t>
            </a:r>
            <a:r>
              <a:rPr lang="en" sz="2400" dirty="0"/>
              <a:t>(dim</a:t>
            </a:r>
            <a:r>
              <a:rPr lang="en-US" sz="2400" dirty="0"/>
              <a:t> 2</a:t>
            </a:r>
            <a:r>
              <a:rPr lang="en" sz="2400" dirty="0"/>
              <a:t>)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988" name="Shape 988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81100" y="726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/>
              <a:t>Clasificator</a:t>
            </a:r>
            <a:r>
              <a:rPr lang="en-US" sz="2400" dirty="0"/>
              <a:t> </a:t>
            </a:r>
            <a:r>
              <a:rPr lang="en-US" sz="2400" dirty="0" err="1"/>
              <a:t>liniar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clase</a:t>
            </a:r>
            <a:endParaRPr lang="en" sz="2400" dirty="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20" y="1033701"/>
            <a:ext cx="1009650" cy="111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>
            <a:off x="2447685" y="1820164"/>
            <a:ext cx="34280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4" name="Shape 94"/>
          <p:cNvSpPr txBox="1"/>
          <p:nvPr/>
        </p:nvSpPr>
        <p:spPr>
          <a:xfrm>
            <a:off x="3539885" y="1197314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f(</a:t>
            </a:r>
            <a:r>
              <a:rPr lang="en" sz="3000" b="1">
                <a:solidFill>
                  <a:srgbClr val="0000FF"/>
                </a:solidFill>
              </a:rPr>
              <a:t>x</a:t>
            </a:r>
            <a:r>
              <a:rPr lang="en" sz="3000"/>
              <a:t>,</a:t>
            </a:r>
            <a:r>
              <a:rPr lang="en" sz="3000" b="1">
                <a:solidFill>
                  <a:srgbClr val="FF0000"/>
                </a:solidFill>
              </a:rPr>
              <a:t>W</a:t>
            </a:r>
            <a:r>
              <a:rPr lang="en" sz="3000"/>
              <a:t>)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865748" y="837814"/>
            <a:ext cx="1362038" cy="418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0000FF"/>
                </a:solidFill>
              </a:rPr>
              <a:t>trăsături</a:t>
            </a:r>
            <a:endParaRPr lang="en" sz="2400" dirty="0">
              <a:solidFill>
                <a:srgbClr val="0000FF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4121825" y="846453"/>
            <a:ext cx="192600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parametr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endParaRPr lang="en" sz="2400" dirty="0">
              <a:solidFill>
                <a:srgbClr val="FF0000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6085120" y="1192013"/>
            <a:ext cx="2662199" cy="9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N</a:t>
            </a:r>
            <a:r>
              <a:rPr lang="en" sz="1800" dirty="0"/>
              <a:t> numere ce indică scorurile pentru fiecare clasă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0" y="2781787"/>
            <a:ext cx="6180741" cy="228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336" y="2192042"/>
            <a:ext cx="2699463" cy="19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55143" y="2537605"/>
            <a:ext cx="2941542" cy="39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/>
              <a:t>V</a:t>
            </a:r>
            <a:r>
              <a:rPr lang="en" b="1" dirty="0" err="1"/>
              <a:t>ector</a:t>
            </a:r>
            <a:r>
              <a:rPr lang="en" b="1" dirty="0"/>
              <a:t> de </a:t>
            </a:r>
            <a:r>
              <a:rPr lang="en" b="1" dirty="0" err="1"/>
              <a:t>trăsături</a:t>
            </a:r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</a:t>
            </a:r>
            <a:r>
              <a:rPr lang="en-US" sz="2400" b="1" dirty="0" err="1">
                <a:solidFill>
                  <a:srgbClr val="0000FF"/>
                </a:solidFill>
              </a:rPr>
              <a:t>ul</a:t>
            </a:r>
            <a:r>
              <a:rPr lang="en" sz="2400" b="1" dirty="0">
                <a:solidFill>
                  <a:srgbClr val="0000FF"/>
                </a:solidFill>
              </a:rPr>
              <a:t>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38761D"/>
                </a:solidFill>
              </a:rPr>
              <a:t>0.6</a:t>
            </a:r>
            <a:r>
              <a:rPr lang="en" sz="2400" dirty="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95" name="Shape 995"/>
          <p:cNvSpPr/>
          <p:nvPr/>
        </p:nvSpPr>
        <p:spPr>
          <a:xfrm>
            <a:off x="5678650" y="231945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6" name="Shape 9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0" y="3081450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97" name="Shape 997"/>
          <p:cNvCxnSpPr/>
          <p:nvPr/>
        </p:nvCxnSpPr>
        <p:spPr>
          <a:xfrm rot="10800000">
            <a:off x="7179100" y="1461124"/>
            <a:ext cx="354599" cy="7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8" name="Shape 998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</a:t>
            </a:r>
            <a:r>
              <a:rPr lang="en-US" sz="2400" b="1" dirty="0"/>
              <a:t> actual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99" name="Shape 999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 txBox="1"/>
          <p:nvPr/>
        </p:nvSpPr>
        <p:spPr>
          <a:xfrm>
            <a:off x="2713369" y="37300"/>
            <a:ext cx="25414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 + h </a:t>
            </a:r>
            <a:r>
              <a:rPr lang="en" sz="2400" dirty="0"/>
              <a:t>(dim</a:t>
            </a:r>
            <a:r>
              <a:rPr lang="en-US" sz="2400" dirty="0"/>
              <a:t> 2</a:t>
            </a:r>
            <a:r>
              <a:rPr lang="en" sz="2400" dirty="0"/>
              <a:t>)</a:t>
            </a:r>
            <a:r>
              <a:rPr lang="en" sz="2400" b="1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1001" name="Shape 1001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2" name="Shape 1002"/>
          <p:cNvSpPr txBox="1"/>
          <p:nvPr/>
        </p:nvSpPr>
        <p:spPr>
          <a:xfrm>
            <a:off x="5678650" y="230780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1.25353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0.6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857652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SzPct val="100000"/>
            </a:pPr>
            <a:r>
              <a:rPr lang="en" sz="2400" dirty="0"/>
              <a:t>1)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numerică</a:t>
            </a:r>
            <a:endParaRPr lang="en" sz="2400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dirty="0"/>
              <a:t>Alegem un h pozitiv aproape de 0 și folosim formula: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Obținem o valoare aproximativă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Foarte încet de calculat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>
              <a:buSzPct val="100000"/>
            </a:pPr>
            <a:r>
              <a:rPr lang="en" sz="2400" dirty="0"/>
              <a:t>2)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analitică</a:t>
            </a:r>
            <a:endParaRPr lang="en-US" sz="2400" dirty="0"/>
          </a:p>
          <a:p>
            <a:pPr marL="76200">
              <a:buSzPct val="100000"/>
            </a:pPr>
            <a:r>
              <a:rPr lang="en" sz="2400" dirty="0"/>
              <a:t>Folosim analiza numerică pentru a determina formula gradientului în funcție X și W</a:t>
            </a:r>
          </a:p>
          <a:p>
            <a:pPr marL="76200" lvl="0">
              <a:buSzPct val="100000"/>
            </a:pP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Evaluarea</a:t>
            </a:r>
            <a:r>
              <a:rPr lang="en-US" sz="3000" dirty="0"/>
              <a:t> </a:t>
            </a:r>
            <a:r>
              <a:rPr lang="en-US" sz="3000" dirty="0" err="1"/>
              <a:t>gradientului</a:t>
            </a:r>
            <a:endParaRPr lang="en" sz="3000" dirty="0"/>
          </a:p>
        </p:txBody>
      </p:sp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618" y="1704773"/>
            <a:ext cx="3248273" cy="7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857652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ro-RO" sz="2400" dirty="0">
                <a:latin typeface="Courier"/>
                <a:cs typeface="Courier"/>
              </a:rPr>
              <a:t>    </a:t>
            </a:r>
            <a:r>
              <a:rPr lang="mr-IN" sz="2400" dirty="0" err="1">
                <a:latin typeface="Courier"/>
                <a:cs typeface="Courier"/>
              </a:rPr>
              <a:t>y</a:t>
            </a:r>
            <a:r>
              <a:rPr lang="mr-IN" sz="2400" dirty="0">
                <a:latin typeface="Courier"/>
                <a:cs typeface="Courier"/>
              </a:rPr>
              <a:t> = 0.5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4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2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+ x + 5</a:t>
            </a:r>
          </a:p>
          <a:p>
            <a:pPr marL="76200" lvl="0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endParaRPr lang="en" sz="24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1) 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Metoda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numerică</a:t>
            </a:r>
            <a:endParaRPr lang="en-US" sz="2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en-US" sz="2400" dirty="0">
                <a:latin typeface="Courier"/>
                <a:cs typeface="Courier"/>
              </a:rPr>
              <a:t>h = 0.001</a:t>
            </a:r>
            <a:endParaRPr lang="en" sz="2400" dirty="0"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mr-IN" sz="2400" dirty="0">
                <a:latin typeface="Courier"/>
                <a:cs typeface="Courier"/>
              </a:rPr>
              <a:t>gradient = (f(x + h) - f(x)) / </a:t>
            </a:r>
            <a:r>
              <a:rPr lang="mr-IN" sz="2400" dirty="0" err="1">
                <a:latin typeface="Courier"/>
                <a:cs typeface="Courier"/>
              </a:rPr>
              <a:t>h</a:t>
            </a:r>
            <a:endParaRPr lang="en" sz="2400" dirty="0">
              <a:latin typeface="Courier"/>
              <a:cs typeface="Courier"/>
            </a:endParaRP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2) 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Metoda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analitică</a:t>
            </a:r>
            <a:endParaRPr lang="en-US" sz="2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f_prime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-US" sz="2400" dirty="0">
                <a:latin typeface="Courier"/>
                <a:cs typeface="Courier"/>
              </a:rPr>
              <a:t>    y</a:t>
            </a:r>
            <a:r>
              <a:rPr lang="ro-RO" sz="2400" dirty="0">
                <a:latin typeface="Courier"/>
                <a:cs typeface="Courier"/>
              </a:rPr>
              <a:t>_prime</a:t>
            </a:r>
            <a:r>
              <a:rPr lang="mr-IN" sz="2400" dirty="0">
                <a:latin typeface="Courier"/>
                <a:cs typeface="Courier"/>
              </a:rPr>
              <a:t> =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3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- 4 * x + 1</a:t>
            </a:r>
          </a:p>
          <a:p>
            <a:pPr marL="76200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retur</a:t>
            </a:r>
            <a:r>
              <a:rPr lang="mr-IN" sz="2400" dirty="0" err="1">
                <a:solidFill>
                  <a:srgbClr val="0000FF"/>
                </a:solidFill>
                <a:latin typeface="Courier"/>
                <a:cs typeface="Courier"/>
              </a:rPr>
              <a:t>n</a:t>
            </a: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y</a:t>
            </a:r>
            <a:r>
              <a:rPr lang="ro-RO" sz="2400" dirty="0">
                <a:latin typeface="Courier"/>
                <a:cs typeface="Courier"/>
              </a:rPr>
              <a:t>_prime</a:t>
            </a:r>
            <a:endParaRPr lang="mr-IN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-US" sz="2400" dirty="0">
                <a:latin typeface="Courier"/>
                <a:cs typeface="Courier"/>
              </a:rPr>
              <a:t>gradient = </a:t>
            </a:r>
            <a:r>
              <a:rPr lang="en-US" sz="2400" dirty="0" err="1">
                <a:latin typeface="Courier"/>
                <a:cs typeface="Courier"/>
              </a:rPr>
              <a:t>f_prime</a:t>
            </a:r>
            <a:r>
              <a:rPr lang="en-US" sz="2400" dirty="0">
                <a:latin typeface="Courier"/>
                <a:cs typeface="Courier"/>
              </a:rPr>
              <a:t>(x)</a:t>
            </a:r>
            <a:endParaRPr lang="mr-IN" sz="2400" dirty="0">
              <a:latin typeface="Courier"/>
              <a:cs typeface="Courier"/>
            </a:endParaRPr>
          </a:p>
          <a:p>
            <a:pPr marL="76200">
              <a:buSzPct val="100000"/>
            </a:pP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Evaluarea</a:t>
            </a:r>
            <a:r>
              <a:rPr lang="en-US" sz="3000" dirty="0"/>
              <a:t> </a:t>
            </a:r>
            <a:r>
              <a:rPr lang="en-US" sz="3000" dirty="0" err="1"/>
              <a:t>gradientului</a:t>
            </a:r>
            <a:r>
              <a:rPr lang="en-US" sz="3000" dirty="0"/>
              <a:t>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7836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gradientul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0.2,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0.7,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-0.5,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1.1,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1.3,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-2.1,…]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 actual: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100" name="Shape 1100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1" name="Shape 1101"/>
          <p:cNvSpPr txBox="1"/>
          <p:nvPr/>
        </p:nvSpPr>
        <p:spPr>
          <a:xfrm>
            <a:off x="2827024" y="1511840"/>
            <a:ext cx="3073863" cy="2623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dW = ...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(o funcție de x și W)</a:t>
            </a:r>
          </a:p>
        </p:txBody>
      </p:sp>
      <p:cxnSp>
        <p:nvCxnSpPr>
          <p:cNvPr id="1102" name="Shape 1102"/>
          <p:cNvCxnSpPr/>
          <p:nvPr/>
        </p:nvCxnSpPr>
        <p:spPr>
          <a:xfrm>
            <a:off x="4036425" y="2454475"/>
            <a:ext cx="2227500" cy="574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/>
          <p:nvPr/>
        </p:nvSpPr>
        <p:spPr>
          <a:xfrm>
            <a:off x="381725" y="425100"/>
            <a:ext cx="8189699" cy="38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În concluzie: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Gradientul numeric: aproximativ, încet, ușor de scris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>
              <a:buSzPct val="100000"/>
              <a:buChar char="-"/>
            </a:pPr>
            <a:r>
              <a:rPr lang="en" sz="1800" dirty="0"/>
              <a:t>Gradientul analitic: exact, rapid, înclinat spre greșeli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/>
            <a:r>
              <a:rPr lang="en" sz="2400" u="sng" dirty="0"/>
              <a:t>În practică:</a:t>
            </a:r>
            <a:r>
              <a:rPr lang="en" sz="2400" dirty="0"/>
              <a:t> Folosim întotdeauna gradientul analitic, dar verificăm implementarea cu gradientul numeric. Acest proces se numește </a:t>
            </a:r>
            <a:r>
              <a:rPr lang="en" sz="2400" b="1" dirty="0"/>
              <a:t>verificarea gradientului (gradient checking)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W = 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" sz="2200" dirty="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Algorimtul</a:t>
            </a:r>
            <a:r>
              <a:rPr lang="en-US" sz="3000" dirty="0"/>
              <a:t> </a:t>
            </a:r>
            <a:r>
              <a:rPr lang="en-US" sz="3000" dirty="0" err="1"/>
              <a:t>coborârii</a:t>
            </a:r>
            <a:r>
              <a:rPr lang="en-US" sz="3000" dirty="0"/>
              <a:t> </a:t>
            </a:r>
            <a:r>
              <a:rPr lang="en-US" sz="3000" dirty="0" err="1"/>
              <a:t>pe</a:t>
            </a:r>
            <a:r>
              <a:rPr lang="en-US" sz="3000" dirty="0"/>
              <a:t> gradient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420155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Shape 1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7" y="675450"/>
            <a:ext cx="2943225" cy="291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Shape 1122"/>
          <p:cNvCxnSpPr/>
          <p:nvPr/>
        </p:nvCxnSpPr>
        <p:spPr>
          <a:xfrm rot="10800000">
            <a:off x="5104624" y="3254650"/>
            <a:ext cx="17340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3" name="Shape 1123"/>
          <p:cNvSpPr txBox="1"/>
          <p:nvPr/>
        </p:nvSpPr>
        <p:spPr>
          <a:xfrm>
            <a:off x="6974225" y="3148100"/>
            <a:ext cx="189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W actual</a:t>
            </a:r>
          </a:p>
        </p:txBody>
      </p:sp>
      <p:cxnSp>
        <p:nvCxnSpPr>
          <p:cNvPr id="1124" name="Shape 1124"/>
          <p:cNvCxnSpPr/>
          <p:nvPr/>
        </p:nvCxnSpPr>
        <p:spPr>
          <a:xfrm rot="10800000" flipH="1">
            <a:off x="1491700" y="3177024"/>
            <a:ext cx="3012599" cy="658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5" name="Shape 1125"/>
          <p:cNvSpPr txBox="1"/>
          <p:nvPr/>
        </p:nvSpPr>
        <p:spPr>
          <a:xfrm>
            <a:off x="184050" y="3864900"/>
            <a:ext cx="4969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direcția negativă a gradientului</a:t>
            </a:r>
          </a:p>
        </p:txBody>
      </p:sp>
      <p:cxnSp>
        <p:nvCxnSpPr>
          <p:cNvPr id="1126" name="Shape 1126"/>
          <p:cNvCxnSpPr/>
          <p:nvPr/>
        </p:nvCxnSpPr>
        <p:spPr>
          <a:xfrm>
            <a:off x="3100025" y="3703000"/>
            <a:ext cx="3305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7" name="Shape 1127"/>
          <p:cNvSpPr txBox="1"/>
          <p:nvPr/>
        </p:nvSpPr>
        <p:spPr>
          <a:xfrm>
            <a:off x="5852450" y="3642825"/>
            <a:ext cx="9362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W_1</a:t>
            </a:r>
          </a:p>
        </p:txBody>
      </p:sp>
      <p:cxnSp>
        <p:nvCxnSpPr>
          <p:cNvPr id="1128" name="Shape 1128"/>
          <p:cNvCxnSpPr/>
          <p:nvPr/>
        </p:nvCxnSpPr>
        <p:spPr>
          <a:xfrm rot="10800000">
            <a:off x="3032500" y="489399"/>
            <a:ext cx="0" cy="321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9" name="Shape 1129"/>
          <p:cNvSpPr txBox="1"/>
          <p:nvPr/>
        </p:nvSpPr>
        <p:spPr>
          <a:xfrm>
            <a:off x="2259300" y="340500"/>
            <a:ext cx="9362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W_2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503185" y="154975"/>
            <a:ext cx="8041500" cy="6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Coborârea pe gradient cu mini-batch</a:t>
            </a:r>
          </a:p>
        </p:txBody>
      </p:sp>
      <p:sp>
        <p:nvSpPr>
          <p:cNvPr id="1136" name="Shape 1136"/>
          <p:cNvSpPr txBox="1"/>
          <p:nvPr/>
        </p:nvSpPr>
        <p:spPr>
          <a:xfrm>
            <a:off x="233271" y="997675"/>
            <a:ext cx="8691497" cy="35292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SzPct val="100000"/>
            </a:pPr>
            <a:r>
              <a:rPr lang="en" sz="1800" dirty="0"/>
              <a:t>Utilizăm doar o mică parte a mulțimii de antrenare pentru a calcula gradientul:</a:t>
            </a:r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1800" dirty="0">
                <a:solidFill>
                  <a:schemeClr val="tx1"/>
                </a:solidFill>
                <a:latin typeface="Courier"/>
                <a:cs typeface="Courier"/>
              </a:rPr>
              <a:t>. . .</a:t>
            </a:r>
          </a:p>
          <a:p>
            <a:pPr marL="76200">
              <a:buSzPct val="100000"/>
            </a:pPr>
            <a:r>
              <a:rPr lang="en" sz="1800" dirty="0">
                <a:solidFill>
                  <a:srgbClr val="0000FF"/>
                </a:solidFill>
                <a:latin typeface="Courier"/>
                <a:cs typeface="Courier"/>
              </a:rPr>
              <a:t>while</a:t>
            </a:r>
            <a:r>
              <a:rPr lang="en" sz="1800" dirty="0">
                <a:latin typeface="Courier"/>
                <a:cs typeface="Courier"/>
              </a:rPr>
              <a:t> </a:t>
            </a:r>
            <a:r>
              <a:rPr lang="en" sz="1800" dirty="0" err="1">
                <a:latin typeface="Courier"/>
                <a:cs typeface="Courier"/>
              </a:rPr>
              <a:t>perfGoalNotMet</a:t>
            </a:r>
            <a:r>
              <a:rPr lang="en" sz="18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X_batch = select_random_subsample(X)</a:t>
            </a: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gradient = eval_gradient(@loss, X_batch, W)</a:t>
            </a: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</a:t>
            </a:r>
            <a:r>
              <a:rPr lang="mr-IN" sz="1800" dirty="0">
                <a:latin typeface="Courier"/>
                <a:cs typeface="Courier"/>
              </a:rPr>
              <a:t>. . . </a:t>
            </a:r>
            <a:endParaRPr lang="en" sz="1800" dirty="0">
              <a:latin typeface="Courier"/>
              <a:cs typeface="Courier"/>
            </a:endParaRPr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/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/>
          </a:p>
        </p:txBody>
      </p:sp>
      <p:sp>
        <p:nvSpPr>
          <p:cNvPr id="1138" name="Shape 1138"/>
          <p:cNvSpPr txBox="1"/>
          <p:nvPr/>
        </p:nvSpPr>
        <p:spPr>
          <a:xfrm>
            <a:off x="339025" y="3636925"/>
            <a:ext cx="8317914" cy="889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Mărimea mini-batch-ului este de obicei formată din 64/128/256 exemple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e.g. AlexNet (Krizhevsky ILSVRC ConvNet) folosește 256 exemple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Shape 1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554896"/>
            <a:ext cx="4405500" cy="35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Shape 1145"/>
          <p:cNvSpPr txBox="1"/>
          <p:nvPr/>
        </p:nvSpPr>
        <p:spPr>
          <a:xfrm>
            <a:off x="4816750" y="659725"/>
            <a:ext cx="4164000" cy="34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Exemplu de progres al optimizării în timpul antrenării unei rețele neuronale.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(Funcția de pierdere calculată pe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mini-batch-uri scade în timp)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Shape 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662" y="291625"/>
            <a:ext cx="4371975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25" y="554896"/>
            <a:ext cx="4405500" cy="35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 txBox="1"/>
          <p:nvPr/>
        </p:nvSpPr>
        <p:spPr>
          <a:xfrm>
            <a:off x="4757676" y="-60175"/>
            <a:ext cx="4115256" cy="41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Efectele ratei de învățare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4"/>
            <a:ext cx="7473900" cy="6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Pentru 3 exemple de antrenare, 3 clase, și </a:t>
            </a:r>
          </a:p>
          <a:p>
            <a:pPr lvl="0"/>
            <a:r>
              <a:rPr lang="en" sz="1800" dirty="0"/>
              <a:t>ponderile W, obținem scorurile: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6457" y="493975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859850" y="-8639"/>
            <a:ext cx="3222600" cy="619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Funcția de pierdere pentru SVM multi-clasă: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dirty="0"/>
                  <a:t>Fiind dat un </a:t>
                </a:r>
                <a:r>
                  <a:rPr lang="en-US" dirty="0" err="1"/>
                  <a:t>exemplu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trăsături</a:t>
                </a:r>
                <a:r>
                  <a:rPr lang="en-US" dirty="0"/>
                  <a:t> </a:t>
                </a:r>
                <a:r>
                  <a:rPr lang="en-US" dirty="0" err="1"/>
                  <a:t>și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o-R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este</a:t>
                </a:r>
                <a:r>
                  <a:rPr lang="en-US" dirty="0"/>
                  <a:t> eticheta asociată (întreg),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notând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scoruri</a:t>
                </a:r>
                <a:r>
                  <a:rPr lang="en-US" dirty="0"/>
                  <a:t> cu: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funcția de pierdere a clasificatorului SVM are forma: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116" y="1794976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625618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281100" y="1488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 err="1"/>
              <a:t>Varietatea</a:t>
            </a:r>
            <a:r>
              <a:rPr lang="en" sz="2400" b="1" dirty="0"/>
              <a:t> intra-</a:t>
            </a:r>
            <a:r>
              <a:rPr lang="en" sz="2400" b="1" dirty="0" err="1"/>
              <a:t>clasă</a:t>
            </a:r>
            <a:endParaRPr lang="en" sz="2400" dirty="0"/>
          </a:p>
        </p:txBody>
      </p:sp>
      <p:grpSp>
        <p:nvGrpSpPr>
          <p:cNvPr id="53" name="Shape 53"/>
          <p:cNvGrpSpPr/>
          <p:nvPr/>
        </p:nvGrpSpPr>
        <p:grpSpPr>
          <a:xfrm>
            <a:off x="281096" y="1276790"/>
            <a:ext cx="2544535" cy="1311055"/>
            <a:chOff x="1313250" y="970875"/>
            <a:chExt cx="6731574" cy="3468399"/>
          </a:xfrm>
        </p:grpSpPr>
        <p:pic>
          <p:nvPicPr>
            <p:cNvPr id="54" name="Shape 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41925" y="970875"/>
              <a:ext cx="4714225" cy="329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/>
            <p:nvPr/>
          </p:nvSpPr>
          <p:spPr>
            <a:xfrm>
              <a:off x="5244625" y="2764975"/>
              <a:ext cx="2800199" cy="1674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6" name="Shape 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13250" y="1040012"/>
              <a:ext cx="1504950" cy="1362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Shape 57"/>
            <p:cNvSpPr/>
            <p:nvPr/>
          </p:nvSpPr>
          <p:spPr>
            <a:xfrm>
              <a:off x="1773225" y="2238125"/>
              <a:ext cx="5174625" cy="1829950"/>
            </a:xfrm>
            <a:custGeom>
              <a:avLst/>
              <a:gdLst/>
              <a:ahLst/>
              <a:cxnLst/>
              <a:rect l="0" t="0" r="0" b="0"/>
              <a:pathLst>
                <a:path w="206985" h="73198" extrusionOk="0">
                  <a:moveTo>
                    <a:pt x="0" y="0"/>
                  </a:moveTo>
                  <a:cubicBezTo>
                    <a:pt x="15011" y="11980"/>
                    <a:pt x="55571" y="64183"/>
                    <a:pt x="90069" y="71882"/>
                  </a:cubicBezTo>
                  <a:cubicBezTo>
                    <a:pt x="124566" y="79580"/>
                    <a:pt x="187499" y="50471"/>
                    <a:pt x="206985" y="46189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450" y="1218925"/>
            <a:ext cx="1752741" cy="1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69674" y="761675"/>
            <a:ext cx="1851403" cy="457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 err="1"/>
              <a:t>Poziția</a:t>
            </a:r>
            <a:r>
              <a:rPr lang="en-US" sz="1800" dirty="0"/>
              <a:t> </a:t>
            </a:r>
            <a:r>
              <a:rPr lang="en-US" sz="1800" dirty="0" err="1"/>
              <a:t>camerei</a:t>
            </a:r>
            <a:endParaRPr lang="en" sz="1800" dirty="0"/>
          </a:p>
        </p:txBody>
      </p:sp>
      <p:sp>
        <p:nvSpPr>
          <p:cNvPr id="60" name="Shape 60"/>
          <p:cNvSpPr txBox="1"/>
          <p:nvPr/>
        </p:nvSpPr>
        <p:spPr>
          <a:xfrm>
            <a:off x="3017775" y="761675"/>
            <a:ext cx="1719416" cy="457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Iluminare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6">
            <a:alphaModFix/>
          </a:blip>
          <a:srcRect l="15724" r="10762"/>
          <a:stretch/>
        </p:blipFill>
        <p:spPr>
          <a:xfrm>
            <a:off x="5038249" y="1234700"/>
            <a:ext cx="1284998" cy="1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038250" y="753912"/>
            <a:ext cx="1405617" cy="4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Deformare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3450" y="1234700"/>
            <a:ext cx="1752750" cy="131287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6940564" y="757802"/>
            <a:ext cx="973164" cy="465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Ocluzie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6642" y="3205500"/>
            <a:ext cx="1918225" cy="12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782432" y="2720124"/>
            <a:ext cx="2348100" cy="485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Background confuz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8150" y="2991162"/>
            <a:ext cx="1918224" cy="143868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4671371" y="2724965"/>
            <a:ext cx="2348100" cy="52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Variație intra-clasă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281100" y="1488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 err="1"/>
              <a:t>Similaritatea</a:t>
            </a:r>
            <a:r>
              <a:rPr lang="en" sz="2400" b="1" dirty="0"/>
              <a:t> inter-</a:t>
            </a:r>
            <a:r>
              <a:rPr lang="en" sz="2400" b="1" dirty="0" err="1"/>
              <a:t>clasă</a:t>
            </a:r>
            <a:endParaRPr lang="e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2B92D-3D34-1949-B378-6D777D75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1" y="596901"/>
            <a:ext cx="4210356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5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Shape 1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674" y="3010716"/>
            <a:ext cx="3276409" cy="102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1473766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Shape 1306"/>
          <p:cNvSpPr txBox="1"/>
          <p:nvPr/>
        </p:nvSpPr>
        <p:spPr>
          <a:xfrm>
            <a:off x="1145737" y="2582529"/>
            <a:ext cx="100965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[32x32x3]</a:t>
            </a:r>
          </a:p>
        </p:txBody>
      </p:sp>
      <p:cxnSp>
        <p:nvCxnSpPr>
          <p:cNvPr id="1307" name="Shape 1307"/>
          <p:cNvCxnSpPr/>
          <p:nvPr/>
        </p:nvCxnSpPr>
        <p:spPr>
          <a:xfrm>
            <a:off x="5287625" y="2172829"/>
            <a:ext cx="661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8" name="Shape 1308"/>
          <p:cNvSpPr txBox="1"/>
          <p:nvPr/>
        </p:nvSpPr>
        <p:spPr>
          <a:xfrm>
            <a:off x="5441862" y="1549979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09" name="Shape 1309"/>
          <p:cNvSpPr txBox="1"/>
          <p:nvPr/>
        </p:nvSpPr>
        <p:spPr>
          <a:xfrm>
            <a:off x="5987574" y="1801579"/>
            <a:ext cx="309270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b="1" dirty="0"/>
              <a:t>N</a:t>
            </a:r>
            <a:r>
              <a:rPr lang="en" sz="1800" dirty="0"/>
              <a:t> numere ce indică scorurile pentru fiecare clasă</a:t>
            </a:r>
          </a:p>
        </p:txBody>
      </p:sp>
      <p:sp>
        <p:nvSpPr>
          <p:cNvPr id="1310" name="Shape 1310"/>
          <p:cNvSpPr/>
          <p:nvPr/>
        </p:nvSpPr>
        <p:spPr>
          <a:xfrm>
            <a:off x="2945950" y="1727629"/>
            <a:ext cx="2198700" cy="85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Extragere de trăsături</a:t>
            </a:r>
          </a:p>
        </p:txBody>
      </p:sp>
      <p:cxnSp>
        <p:nvCxnSpPr>
          <p:cNvPr id="1311" name="Shape 1311"/>
          <p:cNvCxnSpPr/>
          <p:nvPr/>
        </p:nvCxnSpPr>
        <p:spPr>
          <a:xfrm>
            <a:off x="2295275" y="2172829"/>
            <a:ext cx="579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2" name="Shape 1312"/>
          <p:cNvCxnSpPr/>
          <p:nvPr/>
        </p:nvCxnSpPr>
        <p:spPr>
          <a:xfrm>
            <a:off x="5136550" y="1167729"/>
            <a:ext cx="0" cy="4373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3" name="Shape 1313"/>
          <p:cNvSpPr txBox="1"/>
          <p:nvPr/>
        </p:nvSpPr>
        <p:spPr>
          <a:xfrm>
            <a:off x="3760470" y="557443"/>
            <a:ext cx="2950629" cy="768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vector ce descrie statistici despre imagine, e.g. bag-of-visual-words</a:t>
            </a:r>
          </a:p>
        </p:txBody>
      </p:sp>
      <p:cxnSp>
        <p:nvCxnSpPr>
          <p:cNvPr id="1314" name="Shape 1314"/>
          <p:cNvCxnSpPr/>
          <p:nvPr/>
        </p:nvCxnSpPr>
        <p:spPr>
          <a:xfrm>
            <a:off x="-15900" y="2964704"/>
            <a:ext cx="916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5" name="Shape 1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3429791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Shape 1316"/>
          <p:cNvSpPr txBox="1"/>
          <p:nvPr/>
        </p:nvSpPr>
        <p:spPr>
          <a:xfrm>
            <a:off x="1145737" y="4538554"/>
            <a:ext cx="100965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[32x32x3]</a:t>
            </a:r>
          </a:p>
        </p:txBody>
      </p:sp>
      <p:cxnSp>
        <p:nvCxnSpPr>
          <p:cNvPr id="1317" name="Shape 1317"/>
          <p:cNvCxnSpPr/>
          <p:nvPr/>
        </p:nvCxnSpPr>
        <p:spPr>
          <a:xfrm>
            <a:off x="2258175" y="4081354"/>
            <a:ext cx="371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8" name="Shape 1318"/>
          <p:cNvSpPr txBox="1"/>
          <p:nvPr/>
        </p:nvSpPr>
        <p:spPr>
          <a:xfrm>
            <a:off x="3893337" y="3458504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cxnSp>
        <p:nvCxnSpPr>
          <p:cNvPr id="1320" name="Shape 1320"/>
          <p:cNvCxnSpPr/>
          <p:nvPr/>
        </p:nvCxnSpPr>
        <p:spPr>
          <a:xfrm rot="10800000">
            <a:off x="5279625" y="2406804"/>
            <a:ext cx="6440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1" name="Shape 1321"/>
          <p:cNvSpPr txBox="1"/>
          <p:nvPr/>
        </p:nvSpPr>
        <p:spPr>
          <a:xfrm>
            <a:off x="5194890" y="2410277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învățare</a:t>
            </a:r>
          </a:p>
        </p:txBody>
      </p:sp>
      <p:cxnSp>
        <p:nvCxnSpPr>
          <p:cNvPr id="1322" name="Shape 1322"/>
          <p:cNvCxnSpPr/>
          <p:nvPr/>
        </p:nvCxnSpPr>
        <p:spPr>
          <a:xfrm rot="10800000">
            <a:off x="2281974" y="4291404"/>
            <a:ext cx="37056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3" name="Shape 1323"/>
          <p:cNvSpPr txBox="1"/>
          <p:nvPr/>
        </p:nvSpPr>
        <p:spPr>
          <a:xfrm>
            <a:off x="3110278" y="4312979"/>
            <a:ext cx="2393185" cy="473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învățare “end-to-end”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>
              <a:solidFill>
                <a:srgbClr val="0000FF"/>
              </a:solidFill>
            </a:endParaRPr>
          </a:p>
        </p:txBody>
      </p:sp>
      <p:cxnSp>
        <p:nvCxnSpPr>
          <p:cNvPr id="1324" name="Shape 1324"/>
          <p:cNvCxnSpPr/>
          <p:nvPr/>
        </p:nvCxnSpPr>
        <p:spPr>
          <a:xfrm>
            <a:off x="8843175" y="2661254"/>
            <a:ext cx="0" cy="7439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35"/>
          <p:cNvSpPr txBox="1"/>
          <p:nvPr/>
        </p:nvSpPr>
        <p:spPr>
          <a:xfrm>
            <a:off x="276469" y="-43721"/>
            <a:ext cx="8566706" cy="683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De la extragere “manuală” către învățare</a:t>
            </a:r>
          </a:p>
        </p:txBody>
      </p:sp>
      <p:sp>
        <p:nvSpPr>
          <p:cNvPr id="25" name="Shape 1309"/>
          <p:cNvSpPr txBox="1"/>
          <p:nvPr/>
        </p:nvSpPr>
        <p:spPr>
          <a:xfrm>
            <a:off x="5987574" y="3695803"/>
            <a:ext cx="309270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b="1" dirty="0"/>
              <a:t>N</a:t>
            </a:r>
            <a:r>
              <a:rPr lang="en" sz="1800" dirty="0"/>
              <a:t> numere ce indică scorurile pentru fiecare clasă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8" grpId="0"/>
      <p:bldP spid="1323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84450" y="107325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Privim algoritmul ca un graf computațional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37" y="1267300"/>
            <a:ext cx="1495425" cy="49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Shape 88"/>
          <p:cNvSpPr/>
          <p:nvPr/>
        </p:nvSpPr>
        <p:spPr>
          <a:xfrm>
            <a:off x="842975" y="1462950"/>
            <a:ext cx="3750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x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1447000" y="1901800"/>
            <a:ext cx="592800" cy="335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/>
          <p:nvPr/>
        </p:nvSpPr>
        <p:spPr>
          <a:xfrm>
            <a:off x="284450" y="2548900"/>
            <a:ext cx="933599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W</a:t>
            </a:r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1393462" y="2548049"/>
            <a:ext cx="678299" cy="5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" name="Shape 92"/>
          <p:cNvSpPr/>
          <p:nvPr/>
        </p:nvSpPr>
        <p:spPr>
          <a:xfrm>
            <a:off x="2191450" y="2090525"/>
            <a:ext cx="622499" cy="622499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228600" rIns="91425" bIns="91425" anchor="ctr" anchorCtr="0">
            <a:noAutofit/>
          </a:bodyPr>
          <a:lstStyle/>
          <a:p>
            <a:pPr lvl="0" algn="ctr" rtl="0">
              <a:spcBef>
                <a:spcPts val="1200"/>
              </a:spcBef>
              <a:buNone/>
            </a:pPr>
            <a:r>
              <a:rPr lang="en" sz="3000" dirty="0"/>
              <a:t>*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942412" y="2401775"/>
            <a:ext cx="124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425" y="1264261"/>
            <a:ext cx="4459824" cy="478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/>
          <p:nvPr/>
        </p:nvSpPr>
        <p:spPr>
          <a:xfrm>
            <a:off x="4220059" y="2005469"/>
            <a:ext cx="798250" cy="811224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 dirty="0"/>
              <a:t>Hinge loss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5076637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>
            <a:endCxn id="98" idx="4"/>
          </p:cNvCxnSpPr>
          <p:nvPr/>
        </p:nvCxnSpPr>
        <p:spPr>
          <a:xfrm flipV="1">
            <a:off x="1455999" y="2604574"/>
            <a:ext cx="4766201" cy="725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9"/>
          <p:cNvSpPr/>
          <p:nvPr/>
        </p:nvSpPr>
        <p:spPr>
          <a:xfrm>
            <a:off x="4447650" y="2984975"/>
            <a:ext cx="622499" cy="6224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200" y="3512572"/>
            <a:ext cx="811199" cy="40559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8" name="Shape 98"/>
          <p:cNvSpPr/>
          <p:nvPr/>
        </p:nvSpPr>
        <p:spPr>
          <a:xfrm>
            <a:off x="5987400" y="2198975"/>
            <a:ext cx="469600" cy="405599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+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6508912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7437250" y="2198975"/>
            <a:ext cx="326999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72800" y="2046043"/>
            <a:ext cx="1199099" cy="1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s</a:t>
            </a:r>
            <a:r>
              <a:rPr lang="en" dirty="0"/>
              <a:t> (scoruri)</a:t>
            </a:r>
          </a:p>
        </p:txBody>
      </p:sp>
    </p:spTree>
    <p:extLst>
      <p:ext uri="{BB962C8B-B14F-4D97-AF65-F5344CB8AC3E}">
        <p14:creationId xmlns:p14="http://schemas.microsoft.com/office/powerpoint/2010/main" val="40232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75525" y="167550"/>
            <a:ext cx="4508099" cy="7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Rețea convoluțională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(AlexNet)</a:t>
            </a:r>
          </a:p>
        </p:txBody>
      </p:sp>
      <p:cxnSp>
        <p:nvCxnSpPr>
          <p:cNvPr id="110" name="Shape 110"/>
          <p:cNvCxnSpPr/>
          <p:nvPr/>
        </p:nvCxnSpPr>
        <p:spPr>
          <a:xfrm flipV="1">
            <a:off x="2002750" y="135674"/>
            <a:ext cx="3383099" cy="173755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218725" y="1752287"/>
            <a:ext cx="2684470" cy="32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imagine de input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rgbClr val="38761D"/>
              </a:solidFill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2274025" y="3702275"/>
            <a:ext cx="2904600" cy="6941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435938" y="3197657"/>
            <a:ext cx="3047224" cy="32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funcție de pierdere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033437" y="1618087"/>
            <a:ext cx="4430974" cy="1385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 rot="10800000" flipH="1">
            <a:off x="1828025" y="1603799"/>
            <a:ext cx="2632199" cy="10221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" name="Shape 116"/>
          <p:cNvCxnSpPr/>
          <p:nvPr/>
        </p:nvCxnSpPr>
        <p:spPr>
          <a:xfrm rot="10800000" flipH="1">
            <a:off x="1835175" y="2226149"/>
            <a:ext cx="2808600" cy="4947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" name="Shape 117"/>
          <p:cNvCxnSpPr/>
          <p:nvPr/>
        </p:nvCxnSpPr>
        <p:spPr>
          <a:xfrm rot="10800000" flipH="1">
            <a:off x="1875075" y="2680825"/>
            <a:ext cx="2832599" cy="1277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" name="Shape 118"/>
          <p:cNvCxnSpPr/>
          <p:nvPr/>
        </p:nvCxnSpPr>
        <p:spPr>
          <a:xfrm>
            <a:off x="1875075" y="2904375"/>
            <a:ext cx="2816699" cy="3191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111"/>
          <p:cNvSpPr txBox="1"/>
          <p:nvPr/>
        </p:nvSpPr>
        <p:spPr>
          <a:xfrm>
            <a:off x="479138" y="2462658"/>
            <a:ext cx="1287692" cy="518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ponderi</a:t>
            </a:r>
          </a:p>
        </p:txBody>
      </p:sp>
    </p:spTree>
    <p:extLst>
      <p:ext uri="{BB962C8B-B14F-4D97-AF65-F5344CB8AC3E}">
        <p14:creationId xmlns:p14="http://schemas.microsoft.com/office/powerpoint/2010/main" val="2461095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1" name="Shape 16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sp>
        <p:nvSpPr>
          <p:cNvPr id="167" name="Shape 167"/>
          <p:cNvSpPr/>
          <p:nvPr/>
        </p:nvSpPr>
        <p:spPr>
          <a:xfrm>
            <a:off x="6434300" y="517750"/>
            <a:ext cx="244199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063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7" name="Shape 17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vrem: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52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vrem: 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2646" y="2436125"/>
            <a:ext cx="346948" cy="590549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11" name="Shape 211"/>
          <p:cNvCxnSpPr>
            <a:stCxn id="210" idx="0"/>
            <a:endCxn id="201" idx="2"/>
          </p:cNvCxnSpPr>
          <p:nvPr/>
        </p:nvCxnSpPr>
        <p:spPr>
          <a:xfrm rot="10800000" flipH="1">
            <a:off x="8456120" y="1663325"/>
            <a:ext cx="201900" cy="772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93494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1" name="Shape 22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2646" y="2436125"/>
            <a:ext cx="346948" cy="590549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33" name="Shape 233"/>
          <p:cNvCxnSpPr>
            <a:stCxn id="232" idx="0"/>
          </p:cNvCxnSpPr>
          <p:nvPr/>
        </p:nvCxnSpPr>
        <p:spPr>
          <a:xfrm rot="10800000" flipH="1">
            <a:off x="8456120" y="1663325"/>
            <a:ext cx="201900" cy="772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22938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Shape 255"/>
          <p:cNvCxnSpPr/>
          <p:nvPr/>
        </p:nvCxnSpPr>
        <p:spPr>
          <a:xfrm rot="10800000">
            <a:off x="5298021" y="2074625"/>
            <a:ext cx="3158100" cy="361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7" name="Shape 257"/>
          <p:cNvPicPr preferRelativeResize="0"/>
          <p:nvPr/>
        </p:nvPicPr>
        <p:blipFill rotWithShape="1">
          <a:blip r:embed="rId9">
            <a:alphaModFix/>
          </a:blip>
          <a:srcRect l="71034"/>
          <a:stretch/>
        </p:blipFill>
        <p:spPr>
          <a:xfrm>
            <a:off x="8378013" y="2444229"/>
            <a:ext cx="466324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340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4"/>
            <a:ext cx="7473900" cy="6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Pentru 3 exemple de antrenare, 3 clase, și </a:t>
            </a:r>
          </a:p>
          <a:p>
            <a:pPr lvl="0"/>
            <a:r>
              <a:rPr lang="en" sz="1800" dirty="0"/>
              <a:t>ponderile W, obținem scorurile: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6457" y="493975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859850" y="-8639"/>
            <a:ext cx="3222600" cy="619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Funcția de pierdere pentru SVM multi-clasă: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dirty="0"/>
                  <a:t>Fiind dat un </a:t>
                </a:r>
                <a:r>
                  <a:rPr lang="en-US" dirty="0" err="1"/>
                  <a:t>exemplu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trăsături</a:t>
                </a:r>
                <a:r>
                  <a:rPr lang="en-US" dirty="0"/>
                  <a:t> </a:t>
                </a:r>
                <a:r>
                  <a:rPr lang="en-US" dirty="0" err="1"/>
                  <a:t>și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o-RO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este</a:t>
                </a:r>
                <a:r>
                  <a:rPr lang="en-US" dirty="0"/>
                  <a:t> eticheta asociată (întreg),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dirty="0" err="1"/>
                  <a:t>notând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scoruri</a:t>
                </a:r>
                <a:r>
                  <a:rPr lang="en-US" dirty="0"/>
                  <a:t> cu: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</a:t>
                </a:r>
                <a:r>
                  <a:rPr lang="en" dirty="0"/>
                  <a:t>uncția de pierdere a clasificatorului SVM are forma: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116" y="1804403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625618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" name="Shape 202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5.1 - 3.2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   +max(0, -1.7 - 3.2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2.9) + max(0, -3.9)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2.9 + 0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2.9</a:t>
            </a:r>
          </a:p>
        </p:txBody>
      </p:sp>
      <p:sp>
        <p:nvSpPr>
          <p:cNvPr id="28" name="Shape 203"/>
          <p:cNvSpPr/>
          <p:nvPr/>
        </p:nvSpPr>
        <p:spPr>
          <a:xfrm>
            <a:off x="14656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05"/>
          <p:cNvSpPr txBox="1"/>
          <p:nvPr/>
        </p:nvSpPr>
        <p:spPr>
          <a:xfrm>
            <a:off x="112321" y="4048425"/>
            <a:ext cx="1405002" cy="46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00FF"/>
                </a:solidFill>
              </a:rPr>
              <a:t>Pierderile:</a:t>
            </a:r>
          </a:p>
        </p:txBody>
      </p:sp>
      <p:sp>
        <p:nvSpPr>
          <p:cNvPr id="30" name="Shape 241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2.9</a:t>
            </a:r>
          </a:p>
        </p:txBody>
      </p:sp>
      <p:cxnSp>
        <p:nvCxnSpPr>
          <p:cNvPr id="31" name="Shape 210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00434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7" name="Shape 26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9">
            <a:alphaModFix/>
          </a:blip>
          <a:srcRect l="71034"/>
          <a:stretch/>
        </p:blipFill>
        <p:spPr>
          <a:xfrm>
            <a:off x="8378013" y="2444229"/>
            <a:ext cx="466324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78" name="Shape 278"/>
          <p:cNvCxnSpPr/>
          <p:nvPr/>
        </p:nvCxnSpPr>
        <p:spPr>
          <a:xfrm rot="10800000">
            <a:off x="5298021" y="2074625"/>
            <a:ext cx="3158100" cy="361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18635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1125" y="2436125"/>
            <a:ext cx="457200" cy="7429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00" name="Shape 300"/>
          <p:cNvCxnSpPr/>
          <p:nvPr/>
        </p:nvCxnSpPr>
        <p:spPr>
          <a:xfrm rot="10800000">
            <a:off x="6949821" y="1101125"/>
            <a:ext cx="1506300" cy="1335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08854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1" name="Shape 31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 rot="10800000">
            <a:off x="6949821" y="1101125"/>
            <a:ext cx="1506299" cy="1334999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1125" y="2436125"/>
            <a:ext cx="457200" cy="7429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590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1" name="Shape 33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Shape 340"/>
          <p:cNvCxnSpPr>
            <a:endCxn id="332" idx="3"/>
          </p:cNvCxnSpPr>
          <p:nvPr/>
        </p:nvCxnSpPr>
        <p:spPr>
          <a:xfrm rot="10800000">
            <a:off x="5149675" y="1346500"/>
            <a:ext cx="3306300" cy="1089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2" name="Shape 342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8271872" y="2436125"/>
            <a:ext cx="457199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226773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2" name="Shape 352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47450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1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Regula de înlănțuire:</a:t>
            </a:r>
          </a:p>
        </p:txBody>
      </p:sp>
      <p:cxnSp>
        <p:nvCxnSpPr>
          <p:cNvPr id="362" name="Shape 362"/>
          <p:cNvCxnSpPr/>
          <p:nvPr/>
        </p:nvCxnSpPr>
        <p:spPr>
          <a:xfrm rot="10800000">
            <a:off x="5149675" y="1346500"/>
            <a:ext cx="3306300" cy="1089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65" name="Shape 365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8271872" y="2436125"/>
            <a:ext cx="457199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5510312" y="3171387"/>
            <a:ext cx="504455" cy="6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8">
            <a:alphaModFix/>
          </a:blip>
          <a:srcRect l="53855" r="26252"/>
          <a:stretch/>
        </p:blipFill>
        <p:spPr>
          <a:xfrm>
            <a:off x="6900100" y="3185925"/>
            <a:ext cx="504450" cy="6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034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7" name="Shape 37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vrem: 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Shape 385"/>
          <p:cNvCxnSpPr>
            <a:endCxn id="377" idx="3"/>
          </p:cNvCxnSpPr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87" name="Shape 38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8355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7" name="Shape 397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vrem: 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Shape 404"/>
          <p:cNvCxnSpPr/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07" name="Shape 40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8" name="Shape 4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55429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Regula de înlănțuire:</a:t>
            </a:r>
          </a:p>
        </p:txBody>
      </p:sp>
    </p:spTree>
    <p:extLst>
      <p:ext uri="{BB962C8B-B14F-4D97-AF65-F5344CB8AC3E}">
        <p14:creationId xmlns:p14="http://schemas.microsoft.com/office/powerpoint/2010/main" val="2354686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2976200" y="100274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</a:t>
            </a:r>
          </a:p>
        </p:txBody>
      </p:sp>
      <p:cxnSp>
        <p:nvCxnSpPr>
          <p:cNvPr id="511" name="Shape 511"/>
          <p:cNvCxnSpPr/>
          <p:nvPr/>
        </p:nvCxnSpPr>
        <p:spPr>
          <a:xfrm rot="10800000" flipH="1">
            <a:off x="702175" y="3484171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2" name="Shape 512"/>
          <p:cNvCxnSpPr/>
          <p:nvPr/>
        </p:nvCxnSpPr>
        <p:spPr>
          <a:xfrm>
            <a:off x="989425" y="978771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3" name="Shape 513"/>
          <p:cNvCxnSpPr>
            <a:stCxn id="510" idx="6"/>
          </p:cNvCxnSpPr>
          <p:nvPr/>
        </p:nvCxnSpPr>
        <p:spPr>
          <a:xfrm>
            <a:off x="6470899" y="2750095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7410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569021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6" name="Shape 5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2666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17" name="Shape 517"/>
          <p:cNvCxnSpPr/>
          <p:nvPr/>
        </p:nvCxnSpPr>
        <p:spPr>
          <a:xfrm rot="10800000">
            <a:off x="6471112" y="2941621"/>
            <a:ext cx="22259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2122250" y="420246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38761D"/>
                </a:solidFill>
              </a:rPr>
              <a:t>activări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4987" y="3063183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0" name="Shape 5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1798433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1" name="Shape 5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762" y="3001033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2" name="Shape 522"/>
          <p:cNvSpPr txBox="1"/>
          <p:nvPr/>
        </p:nvSpPr>
        <p:spPr>
          <a:xfrm>
            <a:off x="6712600" y="4052571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gradienți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3945275" y="1401671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“gradientul local”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60852">
            <a:off x="863215" y="1643297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 rot="1334562">
            <a:off x="921091" y="1390232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20751">
            <a:off x="1263975" y="4000295"/>
            <a:ext cx="20097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/>
          <p:nvPr/>
        </p:nvSpPr>
        <p:spPr>
          <a:xfrm rot="-1146435">
            <a:off x="1284216" y="4258209"/>
            <a:ext cx="590216" cy="6382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8" name="Shape 528"/>
          <p:cNvCxnSpPr/>
          <p:nvPr/>
        </p:nvCxnSpPr>
        <p:spPr>
          <a:xfrm rot="10800000">
            <a:off x="948800" y="1116520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flipH="1">
            <a:off x="773874" y="3613096"/>
            <a:ext cx="2386200" cy="7805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/>
          <p:nvPr/>
        </p:nvSpPr>
        <p:spPr>
          <a:xfrm>
            <a:off x="-2292200" y="-1774454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531" name="Shape 531"/>
          <p:cNvSpPr/>
          <p:nvPr/>
        </p:nvSpPr>
        <p:spPr>
          <a:xfrm>
            <a:off x="-2792525" y="313429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4" name="Shape 86"/>
          <p:cNvSpPr txBox="1"/>
          <p:nvPr/>
        </p:nvSpPr>
        <p:spPr>
          <a:xfrm>
            <a:off x="411447" y="19404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Propagarea gradientului prin regula de înlănțuire</a:t>
            </a:r>
          </a:p>
        </p:txBody>
      </p:sp>
    </p:spTree>
    <p:extLst>
      <p:ext uri="{BB962C8B-B14F-4D97-AF65-F5344CB8AC3E}">
        <p14:creationId xmlns:p14="http://schemas.microsoft.com/office/powerpoint/2010/main" val="2480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/>
      <p:bldP spid="523" grpId="0"/>
      <p:bldP spid="525" grpId="0" animBg="1"/>
      <p:bldP spid="527" grpId="0" animBg="1"/>
      <p:bldP spid="530" grpId="0" animBg="1"/>
      <p:bldP spid="5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126800" y="117974"/>
            <a:ext cx="3086099" cy="487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Un alt exemplu: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Shape 563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4" name="Shape 564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678810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Shape 582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Shape 586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7" name="Shape 587"/>
          <p:cNvSpPr/>
          <p:nvPr/>
        </p:nvSpPr>
        <p:spPr>
          <a:xfrm>
            <a:off x="6707950" y="2056525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4756875" y="3307025"/>
            <a:ext cx="4222200" cy="5371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678810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06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4"/>
            <a:ext cx="7473900" cy="6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Pentru 3 exemple de antrenare, 3 clase, și </a:t>
            </a:r>
          </a:p>
          <a:p>
            <a:pPr lvl="0"/>
            <a:r>
              <a:rPr lang="en" sz="1800" dirty="0"/>
              <a:t>ponderile W, obținem scorurile: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6457" y="493975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859850" y="-8639"/>
            <a:ext cx="3222600" cy="619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Funcția de pierdere pentru SVM multi-clasă: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dirty="0"/>
                  <a:t>Fiind dat un </a:t>
                </a:r>
                <a:r>
                  <a:rPr lang="en-US" dirty="0" err="1"/>
                  <a:t>exemplu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trăsături</a:t>
                </a:r>
                <a:r>
                  <a:rPr lang="en-US" dirty="0"/>
                  <a:t> </a:t>
                </a:r>
                <a:r>
                  <a:rPr lang="en-US" dirty="0" err="1"/>
                  <a:t>și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o-RO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este</a:t>
                </a:r>
                <a:r>
                  <a:rPr lang="en-US" dirty="0"/>
                  <a:t> eticheta asociată (întreg),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dirty="0" err="1"/>
                  <a:t>notând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scoruri</a:t>
                </a:r>
                <a:r>
                  <a:rPr lang="en-US" dirty="0"/>
                  <a:t> cu: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</a:t>
                </a:r>
                <a:r>
                  <a:rPr lang="en" dirty="0"/>
                  <a:t>uncția de pierdere a clasificatorului SVM are forma: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116" y="1804403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625618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Shape 205"/>
          <p:cNvSpPr txBox="1"/>
          <p:nvPr/>
        </p:nvSpPr>
        <p:spPr>
          <a:xfrm>
            <a:off x="112321" y="4048425"/>
            <a:ext cx="1405002" cy="46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00FF"/>
                </a:solidFill>
              </a:rPr>
              <a:t>Pierderile:</a:t>
            </a:r>
          </a:p>
        </p:txBody>
      </p:sp>
      <p:sp>
        <p:nvSpPr>
          <p:cNvPr id="30" name="Shape 241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tx1"/>
                </a:solidFill>
              </a:rPr>
              <a:t>2.9</a:t>
            </a:r>
          </a:p>
        </p:txBody>
      </p:sp>
      <p:cxnSp>
        <p:nvCxnSpPr>
          <p:cNvPr id="31" name="Shape 210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" name="Shape 238"/>
          <p:cNvSpPr/>
          <p:nvPr/>
        </p:nvSpPr>
        <p:spPr>
          <a:xfrm>
            <a:off x="28372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239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" name="Shape 237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1.3 - 4.9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   +max(0, 2.0 - 4.9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-2.6) + max(0, -1.9)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0 + 0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2643610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608" name="Shape 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Shape 611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2" name="Shape 612"/>
          <p:cNvSpPr/>
          <p:nvPr/>
        </p:nvSpPr>
        <p:spPr>
          <a:xfrm>
            <a:off x="6707950" y="2056525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5" name="Shape 6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2100" y="1573468"/>
            <a:ext cx="1776954" cy="3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588"/>
          <p:cNvSpPr/>
          <p:nvPr/>
        </p:nvSpPr>
        <p:spPr>
          <a:xfrm>
            <a:off x="4756875" y="3307025"/>
            <a:ext cx="4222200" cy="5371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535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Shape 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633" name="Shape 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Shape 6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Shape 636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7" name="Shape 637"/>
          <p:cNvSpPr/>
          <p:nvPr/>
        </p:nvSpPr>
        <p:spPr>
          <a:xfrm>
            <a:off x="58429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4756875" y="3818300"/>
            <a:ext cx="4222200" cy="518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442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Shape 6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657" name="Shape 6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1" name="Shape 661"/>
          <p:cNvSpPr/>
          <p:nvPr/>
        </p:nvSpPr>
        <p:spPr>
          <a:xfrm>
            <a:off x="58429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4756875" y="3818300"/>
            <a:ext cx="4222200" cy="518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3" name="Shape 6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8775" y="1656575"/>
            <a:ext cx="2101912" cy="29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67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hape 6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681" name="Shape 6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Shape 6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Shape 684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5" name="Shape 685"/>
          <p:cNvSpPr/>
          <p:nvPr/>
        </p:nvSpPr>
        <p:spPr>
          <a:xfrm>
            <a:off x="50047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229650" y="3277900"/>
            <a:ext cx="4031699" cy="5405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794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704" name="Shape 7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Shape 7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Shape 707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8" name="Shape 708"/>
          <p:cNvSpPr/>
          <p:nvPr/>
        </p:nvSpPr>
        <p:spPr>
          <a:xfrm>
            <a:off x="50047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229650" y="3277900"/>
            <a:ext cx="4031699" cy="5405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9" name="Shape 7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2828" y="1573476"/>
            <a:ext cx="2526749" cy="32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3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Shape 7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Shape 730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1" name="Shape 731"/>
          <p:cNvSpPr/>
          <p:nvPr/>
        </p:nvSpPr>
        <p:spPr>
          <a:xfrm>
            <a:off x="4134506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267100" y="3792835"/>
            <a:ext cx="3994200" cy="6008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24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Shape 7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749" name="Shape 7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Shape 7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Shape 752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3" name="Shape 753"/>
          <p:cNvSpPr/>
          <p:nvPr/>
        </p:nvSpPr>
        <p:spPr>
          <a:xfrm>
            <a:off x="4134506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67100" y="3792835"/>
            <a:ext cx="3994200" cy="6008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 txBox="1"/>
          <p:nvPr/>
        </p:nvSpPr>
        <p:spPr>
          <a:xfrm>
            <a:off x="4070025" y="1584750"/>
            <a:ext cx="2455200" cy="29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(-1) * (-0.20) = 0.20</a:t>
            </a:r>
          </a:p>
        </p:txBody>
      </p:sp>
    </p:spTree>
    <p:extLst>
      <p:ext uri="{BB962C8B-B14F-4D97-AF65-F5344CB8AC3E}">
        <p14:creationId xmlns:p14="http://schemas.microsoft.com/office/powerpoint/2010/main" val="484141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Shape 7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771" name="Shape 7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Shape 774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5" name="Shape 775"/>
          <p:cNvSpPr/>
          <p:nvPr/>
        </p:nvSpPr>
        <p:spPr>
          <a:xfrm>
            <a:off x="3283375" y="1571075"/>
            <a:ext cx="1209300" cy="1252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1340725" y="2744975"/>
            <a:ext cx="795300" cy="600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097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Shape 7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792" name="Shape 7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Shape 795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6" name="Shape 796"/>
          <p:cNvSpPr/>
          <p:nvPr/>
        </p:nvSpPr>
        <p:spPr>
          <a:xfrm>
            <a:off x="3283375" y="1571075"/>
            <a:ext cx="1209300" cy="1252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 txBox="1"/>
          <p:nvPr/>
        </p:nvSpPr>
        <p:spPr>
          <a:xfrm>
            <a:off x="4635699" y="1108625"/>
            <a:ext cx="4166378" cy="1030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[gradientul local] x [gradientul calculat]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[1] x [0.2] = 0.2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[1] x [0.2] = 0.2  (către ambele intrări)</a:t>
            </a:r>
          </a:p>
        </p:txBody>
      </p:sp>
      <p:sp>
        <p:nvSpPr>
          <p:cNvPr id="798" name="Shape 798"/>
          <p:cNvSpPr/>
          <p:nvPr/>
        </p:nvSpPr>
        <p:spPr>
          <a:xfrm>
            <a:off x="1340725" y="2744975"/>
            <a:ext cx="795300" cy="600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993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Shape 8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812" name="Shape 8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Shape 815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6" name="Shape 816"/>
          <p:cNvSpPr/>
          <p:nvPr/>
        </p:nvSpPr>
        <p:spPr>
          <a:xfrm>
            <a:off x="1340725" y="723750"/>
            <a:ext cx="1483799" cy="104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7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4"/>
            <a:ext cx="7473900" cy="6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Pentru 3 exemple de antrenare, 3 clase, și </a:t>
            </a:r>
          </a:p>
          <a:p>
            <a:pPr lvl="0"/>
            <a:r>
              <a:rPr lang="en" sz="1800" dirty="0"/>
              <a:t>ponderile W, obținem scorurile: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6457" y="493975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859850" y="-8639"/>
            <a:ext cx="3222600" cy="619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Funcția de pierdere pentru SVM multi-clasă: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dirty="0"/>
                  <a:t>Fiind dat un </a:t>
                </a:r>
                <a:r>
                  <a:rPr lang="en-US" dirty="0" err="1"/>
                  <a:t>exemplu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trăsături</a:t>
                </a:r>
                <a:r>
                  <a:rPr lang="en-US" dirty="0"/>
                  <a:t> </a:t>
                </a:r>
                <a:r>
                  <a:rPr lang="en-US" dirty="0" err="1"/>
                  <a:t>și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o-RO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este</a:t>
                </a:r>
                <a:r>
                  <a:rPr lang="en-US" dirty="0"/>
                  <a:t> eticheta asociată (întreg),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dirty="0" err="1"/>
                  <a:t>notând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scoruri</a:t>
                </a:r>
                <a:r>
                  <a:rPr lang="en-US" dirty="0"/>
                  <a:t> cu: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</a:t>
                </a:r>
                <a:r>
                  <a:rPr lang="en" dirty="0"/>
                  <a:t>uncția de pierdere a clasificatorului SVM are forma: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116" y="1804403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625618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Shape 205"/>
          <p:cNvSpPr txBox="1"/>
          <p:nvPr/>
        </p:nvSpPr>
        <p:spPr>
          <a:xfrm>
            <a:off x="112321" y="4048425"/>
            <a:ext cx="1405002" cy="46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00FF"/>
                </a:solidFill>
              </a:rPr>
              <a:t>Pierderile:</a:t>
            </a:r>
          </a:p>
        </p:txBody>
      </p:sp>
      <p:sp>
        <p:nvSpPr>
          <p:cNvPr id="30" name="Shape 241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tx1"/>
                </a:solidFill>
              </a:rPr>
              <a:t>2.9</a:t>
            </a:r>
          </a:p>
        </p:txBody>
      </p:sp>
      <p:cxnSp>
        <p:nvCxnSpPr>
          <p:cNvPr id="31" name="Shape 210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239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Shape 273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2.2 - (-3.1)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   +max(0, 2.5 - (-3.1)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6.3) + max(0, 6.6)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6.3 + 6.6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12.9</a:t>
            </a:r>
          </a:p>
        </p:txBody>
      </p:sp>
      <p:sp>
        <p:nvSpPr>
          <p:cNvPr id="36" name="Shape 274"/>
          <p:cNvSpPr/>
          <p:nvPr/>
        </p:nvSpPr>
        <p:spPr>
          <a:xfrm>
            <a:off x="41326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278"/>
          <p:cNvSpPr txBox="1"/>
          <p:nvPr/>
        </p:nvSpPr>
        <p:spPr>
          <a:xfrm>
            <a:off x="4309300" y="396457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12.9</a:t>
            </a:r>
          </a:p>
        </p:txBody>
      </p:sp>
    </p:spTree>
    <p:extLst>
      <p:ext uri="{BB962C8B-B14F-4D97-AF65-F5344CB8AC3E}">
        <p14:creationId xmlns:p14="http://schemas.microsoft.com/office/powerpoint/2010/main" val="2051568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Shape 8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Shape 827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Un alt exemplu:</a:t>
            </a:r>
          </a:p>
        </p:txBody>
      </p:sp>
      <p:pic>
        <p:nvPicPr>
          <p:cNvPr id="828" name="Shape 8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Shape 831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2" name="Shape 832"/>
          <p:cNvSpPr/>
          <p:nvPr/>
        </p:nvSpPr>
        <p:spPr>
          <a:xfrm>
            <a:off x="1340725" y="723750"/>
            <a:ext cx="1483799" cy="104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3" name="Shape 833"/>
          <p:cNvSpPr txBox="1"/>
          <p:nvPr/>
        </p:nvSpPr>
        <p:spPr>
          <a:xfrm>
            <a:off x="3940260" y="797596"/>
            <a:ext cx="4314739" cy="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[gradientul local] x [gradientul calculat]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x0: [2] x [0.2] = 0.4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w0: [-1] x [0.2] = -0.2</a:t>
            </a:r>
          </a:p>
        </p:txBody>
      </p:sp>
      <p:sp>
        <p:nvSpPr>
          <p:cNvPr id="834" name="Shape 834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38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Shape 8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825" y="303325"/>
            <a:ext cx="3086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050" y="350950"/>
            <a:ext cx="1581150" cy="6191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55" name="Shape 855"/>
          <p:cNvSpPr txBox="1"/>
          <p:nvPr/>
        </p:nvSpPr>
        <p:spPr>
          <a:xfrm>
            <a:off x="7008050" y="520750"/>
            <a:ext cx="2074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funcția sigmoidă</a:t>
            </a:r>
          </a:p>
        </p:txBody>
      </p:sp>
      <p:pic>
        <p:nvPicPr>
          <p:cNvPr id="856" name="Shape 8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25" y="1198025"/>
            <a:ext cx="71628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683" y="2075734"/>
            <a:ext cx="6600490" cy="237416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Shape 858"/>
          <p:cNvSpPr/>
          <p:nvPr/>
        </p:nvSpPr>
        <p:spPr>
          <a:xfrm>
            <a:off x="4337223" y="3107250"/>
            <a:ext cx="3037225" cy="9314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9" name="Shape 859"/>
          <p:cNvSpPr txBox="1"/>
          <p:nvPr/>
        </p:nvSpPr>
        <p:spPr>
          <a:xfrm>
            <a:off x="5435348" y="3066600"/>
            <a:ext cx="1699500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poartă sigmoidă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4364895" y="4037387"/>
            <a:ext cx="2648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(0.73) * (1 - 0.73) = 0.2</a:t>
            </a:r>
          </a:p>
        </p:txBody>
      </p:sp>
      <p:cxnSp>
        <p:nvCxnSpPr>
          <p:cNvPr id="861" name="Shape 861"/>
          <p:cNvCxnSpPr/>
          <p:nvPr/>
        </p:nvCxnSpPr>
        <p:spPr>
          <a:xfrm flipH="1" flipV="1">
            <a:off x="4122602" y="3829537"/>
            <a:ext cx="252062" cy="41441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2" name="Shape 862"/>
          <p:cNvSpPr/>
          <p:nvPr/>
        </p:nvSpPr>
        <p:spPr>
          <a:xfrm>
            <a:off x="7394357" y="3444175"/>
            <a:ext cx="386700" cy="2204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86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/>
        </p:nvSpPr>
        <p:spPr>
          <a:xfrm>
            <a:off x="1074615" y="247125"/>
            <a:ext cx="6965462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Tipare ce apar în propagarea înapoi a gradientului</a:t>
            </a:r>
          </a:p>
        </p:txBody>
      </p:sp>
      <p:pic>
        <p:nvPicPr>
          <p:cNvPr id="869" name="Shape 8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485" y="1257824"/>
            <a:ext cx="5257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Shape 870"/>
          <p:cNvSpPr txBox="1"/>
          <p:nvPr/>
        </p:nvSpPr>
        <p:spPr>
          <a:xfrm>
            <a:off x="78154" y="1992922"/>
            <a:ext cx="3557100" cy="1865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b="1" dirty="0"/>
              <a:t>Poartă add</a:t>
            </a:r>
            <a:r>
              <a:rPr lang="en" sz="1800" dirty="0"/>
              <a:t>: distribuie gradientul</a:t>
            </a:r>
          </a:p>
          <a:p>
            <a:pPr lvl="0"/>
            <a:endParaRPr lang="en"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Poartă max</a:t>
            </a:r>
            <a:r>
              <a:rPr lang="en" sz="1800" dirty="0"/>
              <a:t>: rutează gradientul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Poartă ori</a:t>
            </a:r>
            <a:r>
              <a:rPr lang="en" sz="1800" dirty="0"/>
              <a:t>: comută gradientul</a:t>
            </a:r>
          </a:p>
        </p:txBody>
      </p:sp>
    </p:spTree>
    <p:extLst>
      <p:ext uri="{BB962C8B-B14F-4D97-AF65-F5344CB8AC3E}">
        <p14:creationId xmlns:p14="http://schemas.microsoft.com/office/powerpoint/2010/main" val="3379175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/>
        </p:nvSpPr>
        <p:spPr>
          <a:xfrm>
            <a:off x="381000" y="63375"/>
            <a:ext cx="8342923" cy="5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Atunci când se ramifică, gradienții se adună</a:t>
            </a:r>
          </a:p>
        </p:txBody>
      </p:sp>
      <p:sp>
        <p:nvSpPr>
          <p:cNvPr id="877" name="Shape 877"/>
          <p:cNvSpPr/>
          <p:nvPr/>
        </p:nvSpPr>
        <p:spPr>
          <a:xfrm>
            <a:off x="2909925" y="2178384"/>
            <a:ext cx="863099" cy="863099"/>
          </a:xfrm>
          <a:prstGeom prst="ellipse">
            <a:avLst/>
          </a:prstGeom>
          <a:solidFill>
            <a:srgbClr val="EFEFE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78" name="Shape 878"/>
          <p:cNvCxnSpPr/>
          <p:nvPr/>
        </p:nvCxnSpPr>
        <p:spPr>
          <a:xfrm rot="10800000" flipH="1">
            <a:off x="3750650" y="1627709"/>
            <a:ext cx="1577399" cy="8333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9" name="Shape 879"/>
          <p:cNvSpPr/>
          <p:nvPr/>
        </p:nvSpPr>
        <p:spPr>
          <a:xfrm>
            <a:off x="5328050" y="1199884"/>
            <a:ext cx="863099" cy="863099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0" name="Shape 880"/>
          <p:cNvCxnSpPr>
            <a:stCxn id="877" idx="5"/>
          </p:cNvCxnSpPr>
          <p:nvPr/>
        </p:nvCxnSpPr>
        <p:spPr>
          <a:xfrm>
            <a:off x="3646626" y="2915085"/>
            <a:ext cx="1703700" cy="8405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1" name="Shape 881"/>
          <p:cNvSpPr/>
          <p:nvPr/>
        </p:nvSpPr>
        <p:spPr>
          <a:xfrm>
            <a:off x="5350325" y="3368559"/>
            <a:ext cx="863099" cy="863099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2" name="Shape 882"/>
          <p:cNvCxnSpPr/>
          <p:nvPr/>
        </p:nvCxnSpPr>
        <p:spPr>
          <a:xfrm flipH="1">
            <a:off x="3906825" y="1813734"/>
            <a:ext cx="1458299" cy="7514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3" name="Shape 883"/>
          <p:cNvCxnSpPr>
            <a:stCxn id="881" idx="1"/>
          </p:cNvCxnSpPr>
          <p:nvPr/>
        </p:nvCxnSpPr>
        <p:spPr>
          <a:xfrm rot="10800000">
            <a:off x="3899623" y="2795957"/>
            <a:ext cx="1577100" cy="69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4" name="Shape 884"/>
          <p:cNvCxnSpPr/>
          <p:nvPr/>
        </p:nvCxnSpPr>
        <p:spPr>
          <a:xfrm rot="10800000" flipH="1">
            <a:off x="6168725" y="943308"/>
            <a:ext cx="930000" cy="5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5" name="Shape 885"/>
          <p:cNvCxnSpPr/>
          <p:nvPr/>
        </p:nvCxnSpPr>
        <p:spPr>
          <a:xfrm>
            <a:off x="6161300" y="1798934"/>
            <a:ext cx="1063800" cy="409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6" name="Shape 886"/>
          <p:cNvCxnSpPr/>
          <p:nvPr/>
        </p:nvCxnSpPr>
        <p:spPr>
          <a:xfrm rot="10800000" flipH="1">
            <a:off x="6183600" y="2944734"/>
            <a:ext cx="1182900" cy="669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7" name="Shape 887"/>
          <p:cNvCxnSpPr>
            <a:stCxn id="881" idx="5"/>
          </p:cNvCxnSpPr>
          <p:nvPr/>
        </p:nvCxnSpPr>
        <p:spPr>
          <a:xfrm>
            <a:off x="6087026" y="4105260"/>
            <a:ext cx="989400" cy="57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8" name="Shape 888"/>
          <p:cNvCxnSpPr>
            <a:endCxn id="877" idx="2"/>
          </p:cNvCxnSpPr>
          <p:nvPr/>
        </p:nvCxnSpPr>
        <p:spPr>
          <a:xfrm>
            <a:off x="1771425" y="2609933"/>
            <a:ext cx="11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9" name="Shape 889"/>
          <p:cNvSpPr txBox="1"/>
          <p:nvPr/>
        </p:nvSpPr>
        <p:spPr>
          <a:xfrm>
            <a:off x="3961025" y="2397989"/>
            <a:ext cx="394500" cy="4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90215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272199" y="62925"/>
            <a:ext cx="8578723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Propagare înainte/înapoi pentru poarta </a:t>
            </a:r>
            <a:r>
              <a:rPr lang="en" sz="2800" dirty="0" err="1"/>
              <a:t>ori</a:t>
            </a:r>
            <a:r>
              <a:rPr lang="en" sz="2800" dirty="0"/>
              <a:t> (</a:t>
            </a:r>
            <a:r>
              <a:rPr lang="en" sz="2800" dirty="0">
                <a:solidFill>
                  <a:schemeClr val="tx1"/>
                </a:solidFill>
              </a:rPr>
              <a:t>Python</a:t>
            </a:r>
            <a:r>
              <a:rPr lang="en" sz="2800" dirty="0"/>
              <a:t>)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x="5652301" y="1016008"/>
            <a:ext cx="2955736" cy="499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(x, y, z sunt scalari)</a:t>
            </a:r>
          </a:p>
        </p:txBody>
      </p:sp>
      <p:sp>
        <p:nvSpPr>
          <p:cNvPr id="925" name="Shape 925"/>
          <p:cNvSpPr/>
          <p:nvPr/>
        </p:nvSpPr>
        <p:spPr>
          <a:xfrm>
            <a:off x="3944703" y="1085186"/>
            <a:ext cx="548699" cy="548699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182880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*</a:t>
            </a:r>
          </a:p>
        </p:txBody>
      </p:sp>
      <p:cxnSp>
        <p:nvCxnSpPr>
          <p:cNvPr id="926" name="Shape 926"/>
          <p:cNvCxnSpPr>
            <a:endCxn id="925" idx="1"/>
          </p:cNvCxnSpPr>
          <p:nvPr/>
        </p:nvCxnSpPr>
        <p:spPr>
          <a:xfrm>
            <a:off x="3596358" y="843341"/>
            <a:ext cx="428699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7" name="Shape 927"/>
          <p:cNvCxnSpPr>
            <a:endCxn id="925" idx="3"/>
          </p:cNvCxnSpPr>
          <p:nvPr/>
        </p:nvCxnSpPr>
        <p:spPr>
          <a:xfrm rot="10800000" flipH="1">
            <a:off x="3525258" y="1553530"/>
            <a:ext cx="499799" cy="29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8" name="Shape 928"/>
          <p:cNvCxnSpPr>
            <a:stCxn id="925" idx="6"/>
          </p:cNvCxnSpPr>
          <p:nvPr/>
        </p:nvCxnSpPr>
        <p:spPr>
          <a:xfrm>
            <a:off x="4493402" y="1359535"/>
            <a:ext cx="61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 txBox="1"/>
          <p:nvPr/>
        </p:nvSpPr>
        <p:spPr>
          <a:xfrm>
            <a:off x="3648722" y="445522"/>
            <a:ext cx="3342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x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3645409" y="1606547"/>
            <a:ext cx="3342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y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4685965" y="866548"/>
            <a:ext cx="2418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z</a:t>
            </a:r>
          </a:p>
        </p:txBody>
      </p:sp>
      <p:sp>
        <p:nvSpPr>
          <p:cNvPr id="14" name="Shape 924"/>
          <p:cNvSpPr txBox="1"/>
          <p:nvPr/>
        </p:nvSpPr>
        <p:spPr>
          <a:xfrm>
            <a:off x="272199" y="1326782"/>
            <a:ext cx="8791903" cy="3621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forward(</a:t>
            </a:r>
            <a:r>
              <a:rPr lang="en" sz="2200" dirty="0" err="1">
                <a:latin typeface="Courier"/>
                <a:cs typeface="Courier"/>
              </a:rPr>
              <a:t>x,y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latin typeface="Courier"/>
                <a:cs typeface="Courier"/>
              </a:rPr>
              <a:t>    z = x * 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latin typeface="Courier"/>
                <a:cs typeface="Courier"/>
              </a:rPr>
              <a:t>    </a:t>
            </a:r>
            <a:r>
              <a:rPr lang="en" sz="2200" dirty="0" err="1">
                <a:latin typeface="Courier"/>
                <a:cs typeface="Courier"/>
              </a:rPr>
              <a:t>layer.input</a:t>
            </a:r>
            <a:r>
              <a:rPr lang="en" sz="2200" dirty="0">
                <a:latin typeface="Courier"/>
                <a:cs typeface="Courier"/>
              </a:rPr>
              <a:t> = [x, y]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pt. backward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-US" sz="2200" dirty="0">
                <a:latin typeface="Courier"/>
                <a:cs typeface="Courier"/>
              </a:rPr>
              <a:t> backward(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latin typeface="Courier"/>
                <a:cs typeface="Courier"/>
              </a:rPr>
              <a:t>    dx = </a:t>
            </a:r>
            <a:r>
              <a:rPr lang="en-US" sz="2200" dirty="0" err="1">
                <a:latin typeface="Courier"/>
                <a:cs typeface="Courier"/>
              </a:rPr>
              <a:t>layer.input</a:t>
            </a:r>
            <a:r>
              <a:rPr lang="en-US" sz="2200" dirty="0">
                <a:latin typeface="Courier"/>
                <a:cs typeface="Courier"/>
              </a:rPr>
              <a:t>[1] * 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/dx *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dL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latin typeface="Courier"/>
                <a:cs typeface="Courier"/>
              </a:rPr>
              <a:t>    </a:t>
            </a:r>
            <a:r>
              <a:rPr lang="en-US" sz="2200" dirty="0" err="1">
                <a:latin typeface="Courier"/>
                <a:cs typeface="Courier"/>
              </a:rPr>
              <a:t>dy</a:t>
            </a:r>
            <a:r>
              <a:rPr lang="en-US" sz="2200" dirty="0">
                <a:latin typeface="Courier"/>
                <a:cs typeface="Courier"/>
              </a:rPr>
              <a:t> = </a:t>
            </a:r>
            <a:r>
              <a:rPr lang="en-US" sz="2200" dirty="0" err="1">
                <a:latin typeface="Courier"/>
                <a:cs typeface="Courier"/>
              </a:rPr>
              <a:t>layer.input</a:t>
            </a:r>
            <a:r>
              <a:rPr lang="en-US" sz="2200">
                <a:latin typeface="Courier"/>
                <a:cs typeface="Courier"/>
              </a:rPr>
              <a:t>[0] </a:t>
            </a:r>
            <a:r>
              <a:rPr lang="en-US" sz="2200" dirty="0">
                <a:latin typeface="Courier"/>
                <a:cs typeface="Courier"/>
              </a:rPr>
              <a:t>* 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dy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 *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dL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[dx,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dy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endParaRPr lang="en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endParaRPr lang="en" sz="2200" dirty="0"/>
          </a:p>
        </p:txBody>
      </p:sp>
      <p:pic>
        <p:nvPicPr>
          <p:cNvPr id="15" name="Shape 9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344" y="4384871"/>
            <a:ext cx="514350" cy="666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6" name="Shape 917"/>
          <p:cNvCxnSpPr>
            <a:cxnSpLocks/>
          </p:cNvCxnSpPr>
          <p:nvPr/>
        </p:nvCxnSpPr>
        <p:spPr>
          <a:xfrm flipH="1" flipV="1">
            <a:off x="2577364" y="4430789"/>
            <a:ext cx="1157741" cy="37150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" name="Shape 9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794" y="2493266"/>
            <a:ext cx="466725" cy="676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3" name="Shape 917"/>
          <p:cNvCxnSpPr/>
          <p:nvPr/>
        </p:nvCxnSpPr>
        <p:spPr>
          <a:xfrm flipH="1">
            <a:off x="2787212" y="2831404"/>
            <a:ext cx="738046" cy="31990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86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/>
        </p:nvSpPr>
        <p:spPr>
          <a:xfrm>
            <a:off x="146101" y="48751"/>
            <a:ext cx="4766100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Gradienții pentru cod vectorial</a:t>
            </a:r>
          </a:p>
        </p:txBody>
      </p:sp>
      <p:sp>
        <p:nvSpPr>
          <p:cNvPr id="1000" name="Shape 1000"/>
          <p:cNvSpPr/>
          <p:nvPr/>
        </p:nvSpPr>
        <p:spPr>
          <a:xfrm>
            <a:off x="2976200" y="1235251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</a:t>
            </a:r>
          </a:p>
        </p:txBody>
      </p:sp>
      <p:cxnSp>
        <p:nvCxnSpPr>
          <p:cNvPr id="1001" name="Shape 1001"/>
          <p:cNvCxnSpPr/>
          <p:nvPr/>
        </p:nvCxnSpPr>
        <p:spPr>
          <a:xfrm rot="10800000" flipH="1">
            <a:off x="702175" y="3716676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2" name="Shape 1002"/>
          <p:cNvCxnSpPr/>
          <p:nvPr/>
        </p:nvCxnSpPr>
        <p:spPr>
          <a:xfrm>
            <a:off x="989425" y="1211276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3" name="Shape 1003"/>
          <p:cNvCxnSpPr>
            <a:stCxn id="1000" idx="6"/>
          </p:cNvCxnSpPr>
          <p:nvPr/>
        </p:nvCxnSpPr>
        <p:spPr>
          <a:xfrm>
            <a:off x="6470899" y="298260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04" name="Shape 10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973601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5" name="Shape 10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801526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6" name="Shape 10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499201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7" name="Shape 10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8762" y="2030938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8" name="Shape 10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3233538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09" name="Shape 1009"/>
          <p:cNvSpPr txBox="1"/>
          <p:nvPr/>
        </p:nvSpPr>
        <p:spPr>
          <a:xfrm>
            <a:off x="3945275" y="1634176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FF0000"/>
                </a:solidFill>
              </a:rPr>
              <a:t>“gradientul local”</a:t>
            </a:r>
          </a:p>
        </p:txBody>
      </p:sp>
      <p:cxnSp>
        <p:nvCxnSpPr>
          <p:cNvPr id="1010" name="Shape 1010"/>
          <p:cNvCxnSpPr>
            <a:endCxn id="1007" idx="3"/>
          </p:cNvCxnSpPr>
          <p:nvPr/>
        </p:nvCxnSpPr>
        <p:spPr>
          <a:xfrm flipH="1">
            <a:off x="3884537" y="1868826"/>
            <a:ext cx="3097800" cy="481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1" name="Shape 1011"/>
          <p:cNvSpPr txBox="1"/>
          <p:nvPr/>
        </p:nvSpPr>
        <p:spPr>
          <a:xfrm>
            <a:off x="6310922" y="312615"/>
            <a:ext cx="2833078" cy="15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Aceasta este matricea </a:t>
            </a:r>
            <a:r>
              <a:rPr lang="en" sz="1800" b="1" dirty="0">
                <a:solidFill>
                  <a:srgbClr val="0000FF"/>
                </a:solidFill>
              </a:rPr>
              <a:t>Jacobiană</a:t>
            </a:r>
            <a:r>
              <a:rPr lang="en" sz="1800" dirty="0">
                <a:solidFill>
                  <a:srgbClr val="0000FF"/>
                </a:solidFill>
              </a:rPr>
              <a:t> (derivata fiecărui element din z în raport cu fiecare element din x)</a:t>
            </a:r>
          </a:p>
        </p:txBody>
      </p:sp>
      <p:sp>
        <p:nvSpPr>
          <p:cNvPr id="1012" name="Shape 1012"/>
          <p:cNvSpPr txBox="1"/>
          <p:nvPr/>
        </p:nvSpPr>
        <p:spPr>
          <a:xfrm>
            <a:off x="3398761" y="619421"/>
            <a:ext cx="2912161" cy="486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(x, y, z sunt acum vectori)</a:t>
            </a:r>
          </a:p>
        </p:txBody>
      </p:sp>
      <p:pic>
        <p:nvPicPr>
          <p:cNvPr id="1013" name="Shape 10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4987" y="3143288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14" name="Shape 1014"/>
          <p:cNvSpPr txBox="1"/>
          <p:nvPr/>
        </p:nvSpPr>
        <p:spPr>
          <a:xfrm>
            <a:off x="6661547" y="3927600"/>
            <a:ext cx="247268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gradienți</a:t>
            </a:r>
          </a:p>
        </p:txBody>
      </p:sp>
      <p:pic>
        <p:nvPicPr>
          <p:cNvPr id="1015" name="Shape 10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59743">
            <a:off x="854575" y="1867163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Shape 1016"/>
          <p:cNvSpPr/>
          <p:nvPr/>
        </p:nvSpPr>
        <p:spPr>
          <a:xfrm rot="1438381">
            <a:off x="895171" y="1599080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17" name="Shape 1017"/>
          <p:cNvCxnSpPr/>
          <p:nvPr/>
        </p:nvCxnSpPr>
        <p:spPr>
          <a:xfrm rot="10800000">
            <a:off x="948800" y="1349025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6004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/>
          <p:nvPr/>
        </p:nvSpPr>
        <p:spPr>
          <a:xfrm>
            <a:off x="504850" y="163550"/>
            <a:ext cx="72669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Operații vectoriale</a:t>
            </a:r>
          </a:p>
        </p:txBody>
      </p:sp>
      <p:sp>
        <p:nvSpPr>
          <p:cNvPr id="1045" name="Shape 1045"/>
          <p:cNvSpPr/>
          <p:nvPr/>
        </p:nvSpPr>
        <p:spPr>
          <a:xfrm>
            <a:off x="3191725" y="1140775"/>
            <a:ext cx="232789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f(x) = max(0,x)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i="1" dirty="0"/>
              <a:t>(pe componente)</a:t>
            </a:r>
          </a:p>
        </p:txBody>
      </p:sp>
      <p:cxnSp>
        <p:nvCxnSpPr>
          <p:cNvPr id="1046" name="Shape 1046"/>
          <p:cNvCxnSpPr/>
          <p:nvPr/>
        </p:nvCxnSpPr>
        <p:spPr>
          <a:xfrm>
            <a:off x="2516250" y="221273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7" name="Shape 1047"/>
          <p:cNvCxnSpPr/>
          <p:nvPr/>
        </p:nvCxnSpPr>
        <p:spPr>
          <a:xfrm>
            <a:off x="2516250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8" name="Shape 1048"/>
          <p:cNvCxnSpPr/>
          <p:nvPr/>
        </p:nvCxnSpPr>
        <p:spPr>
          <a:xfrm>
            <a:off x="2516250" y="2479344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9" name="Shape 1049"/>
          <p:cNvCxnSpPr/>
          <p:nvPr/>
        </p:nvCxnSpPr>
        <p:spPr>
          <a:xfrm>
            <a:off x="2516250" y="261241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0" name="Shape 1050"/>
          <p:cNvCxnSpPr/>
          <p:nvPr/>
        </p:nvCxnSpPr>
        <p:spPr>
          <a:xfrm>
            <a:off x="2516250" y="274262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1" name="Shape 1051"/>
          <p:cNvCxnSpPr/>
          <p:nvPr/>
        </p:nvCxnSpPr>
        <p:spPr>
          <a:xfrm>
            <a:off x="2516250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2" name="Shape 1052"/>
          <p:cNvSpPr txBox="1"/>
          <p:nvPr/>
        </p:nvSpPr>
        <p:spPr>
          <a:xfrm>
            <a:off x="293075" y="2145185"/>
            <a:ext cx="2344617" cy="725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/>
              <a:t>Vector de input</a:t>
            </a:r>
          </a:p>
          <a:p>
            <a:pPr lvl="0"/>
            <a:r>
              <a:rPr lang="en" sz="2000" dirty="0"/>
              <a:t>4096-dimensional</a:t>
            </a:r>
          </a:p>
        </p:txBody>
      </p:sp>
      <p:cxnSp>
        <p:nvCxnSpPr>
          <p:cNvPr id="1053" name="Shape 1053"/>
          <p:cNvCxnSpPr/>
          <p:nvPr/>
        </p:nvCxnSpPr>
        <p:spPr>
          <a:xfrm>
            <a:off x="5526093" y="221273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4" name="Shape 1054"/>
          <p:cNvCxnSpPr/>
          <p:nvPr/>
        </p:nvCxnSpPr>
        <p:spPr>
          <a:xfrm>
            <a:off x="5526093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5" name="Shape 1055"/>
          <p:cNvCxnSpPr/>
          <p:nvPr/>
        </p:nvCxnSpPr>
        <p:spPr>
          <a:xfrm>
            <a:off x="5526093" y="2479344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6" name="Shape 1056"/>
          <p:cNvCxnSpPr/>
          <p:nvPr/>
        </p:nvCxnSpPr>
        <p:spPr>
          <a:xfrm>
            <a:off x="5526093" y="261241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7" name="Shape 1057"/>
          <p:cNvCxnSpPr/>
          <p:nvPr/>
        </p:nvCxnSpPr>
        <p:spPr>
          <a:xfrm>
            <a:off x="5526093" y="274262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8" name="Shape 1058"/>
          <p:cNvCxnSpPr/>
          <p:nvPr/>
        </p:nvCxnSpPr>
        <p:spPr>
          <a:xfrm>
            <a:off x="5526093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9" name="Shape 1059"/>
          <p:cNvSpPr txBox="1"/>
          <p:nvPr/>
        </p:nvSpPr>
        <p:spPr>
          <a:xfrm>
            <a:off x="6330455" y="2109539"/>
            <a:ext cx="2348927" cy="796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/>
              <a:t>Vector de output</a:t>
            </a:r>
          </a:p>
          <a:p>
            <a:pPr lvl="0"/>
            <a:r>
              <a:rPr lang="en" sz="2000" dirty="0"/>
              <a:t>4096-dimensional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327075" y="3019225"/>
            <a:ext cx="2559899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care este mărimea matricii Jacobiene?</a:t>
            </a:r>
          </a:p>
          <a:p>
            <a:r>
              <a:rPr lang="en" sz="2400" dirty="0">
                <a:solidFill>
                  <a:srgbClr val="0000FF"/>
                </a:solidFill>
              </a:rPr>
              <a:t>[4096 x 4096]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rgbClr val="0000FF"/>
              </a:solidFill>
            </a:endParaRPr>
          </a:p>
        </p:txBody>
      </p:sp>
      <p:pic>
        <p:nvPicPr>
          <p:cNvPr id="1061" name="Shape 10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671" y="331349"/>
            <a:ext cx="20478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Shape 1062"/>
          <p:cNvSpPr/>
          <p:nvPr/>
        </p:nvSpPr>
        <p:spPr>
          <a:xfrm>
            <a:off x="7258084" y="302912"/>
            <a:ext cx="467700" cy="7905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 txBox="1"/>
          <p:nvPr/>
        </p:nvSpPr>
        <p:spPr>
          <a:xfrm>
            <a:off x="6574692" y="1170387"/>
            <a:ext cx="2279267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matricea Jacobiană</a:t>
            </a:r>
          </a:p>
        </p:txBody>
      </p:sp>
    </p:spTree>
    <p:extLst>
      <p:ext uri="{BB962C8B-B14F-4D97-AF65-F5344CB8AC3E}">
        <p14:creationId xmlns:p14="http://schemas.microsoft.com/office/powerpoint/2010/main" val="36454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106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/>
          <p:nvPr/>
        </p:nvSpPr>
        <p:spPr>
          <a:xfrm>
            <a:off x="504850" y="163550"/>
            <a:ext cx="72669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Operații vectoriale</a:t>
            </a:r>
          </a:p>
        </p:txBody>
      </p:sp>
      <p:sp>
        <p:nvSpPr>
          <p:cNvPr id="1045" name="Shape 1045"/>
          <p:cNvSpPr/>
          <p:nvPr/>
        </p:nvSpPr>
        <p:spPr>
          <a:xfrm>
            <a:off x="3191725" y="1140775"/>
            <a:ext cx="232789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/>
              <a:t>f(x) = max(0,x)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i="1" dirty="0"/>
              <a:t>(pe componente)</a:t>
            </a:r>
          </a:p>
        </p:txBody>
      </p:sp>
      <p:cxnSp>
        <p:nvCxnSpPr>
          <p:cNvPr id="1046" name="Shape 1046"/>
          <p:cNvCxnSpPr/>
          <p:nvPr/>
        </p:nvCxnSpPr>
        <p:spPr>
          <a:xfrm>
            <a:off x="2516250" y="221273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7" name="Shape 1047"/>
          <p:cNvCxnSpPr/>
          <p:nvPr/>
        </p:nvCxnSpPr>
        <p:spPr>
          <a:xfrm>
            <a:off x="2516250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8" name="Shape 1048"/>
          <p:cNvCxnSpPr/>
          <p:nvPr/>
        </p:nvCxnSpPr>
        <p:spPr>
          <a:xfrm>
            <a:off x="2516250" y="2479344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9" name="Shape 1049"/>
          <p:cNvCxnSpPr/>
          <p:nvPr/>
        </p:nvCxnSpPr>
        <p:spPr>
          <a:xfrm>
            <a:off x="2516250" y="261241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0" name="Shape 1050"/>
          <p:cNvCxnSpPr/>
          <p:nvPr/>
        </p:nvCxnSpPr>
        <p:spPr>
          <a:xfrm>
            <a:off x="2516250" y="274262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1" name="Shape 1051"/>
          <p:cNvCxnSpPr/>
          <p:nvPr/>
        </p:nvCxnSpPr>
        <p:spPr>
          <a:xfrm>
            <a:off x="2516250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2" name="Shape 1052"/>
          <p:cNvSpPr txBox="1"/>
          <p:nvPr/>
        </p:nvSpPr>
        <p:spPr>
          <a:xfrm>
            <a:off x="293075" y="2145185"/>
            <a:ext cx="2344617" cy="7255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/>
              <a:t>Vector de input</a:t>
            </a:r>
          </a:p>
          <a:p>
            <a:pPr lvl="0"/>
            <a:r>
              <a:rPr lang="en" sz="2000" dirty="0"/>
              <a:t>4096-dimensional</a:t>
            </a:r>
          </a:p>
        </p:txBody>
      </p:sp>
      <p:cxnSp>
        <p:nvCxnSpPr>
          <p:cNvPr id="1053" name="Shape 1053"/>
          <p:cNvCxnSpPr/>
          <p:nvPr/>
        </p:nvCxnSpPr>
        <p:spPr>
          <a:xfrm>
            <a:off x="5526093" y="221273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4" name="Shape 1054"/>
          <p:cNvCxnSpPr/>
          <p:nvPr/>
        </p:nvCxnSpPr>
        <p:spPr>
          <a:xfrm>
            <a:off x="5526093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5" name="Shape 1055"/>
          <p:cNvCxnSpPr/>
          <p:nvPr/>
        </p:nvCxnSpPr>
        <p:spPr>
          <a:xfrm>
            <a:off x="5526093" y="2479344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6" name="Shape 1056"/>
          <p:cNvCxnSpPr/>
          <p:nvPr/>
        </p:nvCxnSpPr>
        <p:spPr>
          <a:xfrm>
            <a:off x="5526093" y="261241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7" name="Shape 1057"/>
          <p:cNvCxnSpPr/>
          <p:nvPr/>
        </p:nvCxnSpPr>
        <p:spPr>
          <a:xfrm>
            <a:off x="5526093" y="2742628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8" name="Shape 1058"/>
          <p:cNvCxnSpPr/>
          <p:nvPr/>
        </p:nvCxnSpPr>
        <p:spPr>
          <a:xfrm>
            <a:off x="5526093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9" name="Shape 1059"/>
          <p:cNvSpPr txBox="1"/>
          <p:nvPr/>
        </p:nvSpPr>
        <p:spPr>
          <a:xfrm>
            <a:off x="6330455" y="2109539"/>
            <a:ext cx="2348927" cy="796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/>
              <a:t>Vector de output</a:t>
            </a:r>
          </a:p>
          <a:p>
            <a:pPr lvl="0"/>
            <a:r>
              <a:rPr lang="en" sz="2000" dirty="0"/>
              <a:t>4096-dimensional</a:t>
            </a:r>
          </a:p>
        </p:txBody>
      </p:sp>
      <p:sp>
        <p:nvSpPr>
          <p:cNvPr id="22" name="Shape 1112"/>
          <p:cNvSpPr txBox="1"/>
          <p:nvPr/>
        </p:nvSpPr>
        <p:spPr>
          <a:xfrm>
            <a:off x="184251" y="934475"/>
            <a:ext cx="2970300" cy="1048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În practică procesăm un întreg mini-batch (e.g. 100) de exemple la un pas:</a:t>
            </a:r>
          </a:p>
        </p:txBody>
      </p:sp>
      <p:sp>
        <p:nvSpPr>
          <p:cNvPr id="23" name="Shape 1114"/>
          <p:cNvSpPr txBox="1"/>
          <p:nvPr/>
        </p:nvSpPr>
        <p:spPr>
          <a:xfrm>
            <a:off x="5699027" y="3113419"/>
            <a:ext cx="3220281" cy="1028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Astfel, matricea Jacobiană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ar avea [409,600 x 409,600] elemente</a:t>
            </a:r>
          </a:p>
        </p:txBody>
      </p:sp>
    </p:spTree>
    <p:extLst>
      <p:ext uri="{BB962C8B-B14F-4D97-AF65-F5344CB8AC3E}">
        <p14:creationId xmlns:p14="http://schemas.microsoft.com/office/powerpoint/2010/main" val="5076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486357" y="127426"/>
            <a:ext cx="8148600" cy="4464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Până acum</a:t>
            </a:r>
            <a:r>
              <a:rPr lang="mr-IN" sz="3600" dirty="0"/>
              <a:t>…</a:t>
            </a:r>
            <a:endParaRPr lang="en" sz="3600" dirty="0"/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Rețelele neuronale vor fi foarte mari: nici o speranță să scriem formula de mână pentru toți parameterii (folosim gradientul analitic)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Backpropagare</a:t>
            </a:r>
            <a:r>
              <a:rPr lang="en" sz="1800" dirty="0"/>
              <a:t> = aplicarea recursivă a regulii de înlănțuire (chain rule) de-a lungul unui graf computațional pentru calcularea gradienților parametrilor / intrărilor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Implementările mențin o structură de graf în care nodurile implementează funcțiile </a:t>
            </a:r>
            <a:r>
              <a:rPr lang="en" sz="1800" b="1" dirty="0"/>
              <a:t>forward</a:t>
            </a:r>
            <a:r>
              <a:rPr lang="en" sz="1800" dirty="0"/>
              <a:t>() / </a:t>
            </a:r>
            <a:r>
              <a:rPr lang="en" sz="1800" b="1" dirty="0"/>
              <a:t>backward</a:t>
            </a:r>
            <a:r>
              <a:rPr lang="en" sz="1800" dirty="0"/>
              <a:t>()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forward</a:t>
            </a:r>
            <a:r>
              <a:rPr lang="en" sz="1800" dirty="0"/>
              <a:t>: calculează rezultatul unei operații și salvează în memorie intrările / rezultatele intermediare necesare la calcularea gradientului</a:t>
            </a:r>
          </a:p>
          <a:p>
            <a:pPr marL="457200" lvl="0" indent="-342900">
              <a:buClr>
                <a:schemeClr val="dk1"/>
              </a:buClr>
              <a:buSzPct val="100000"/>
              <a:buChar char="-"/>
            </a:pPr>
            <a:r>
              <a:rPr lang="en" sz="1800" b="1" dirty="0">
                <a:solidFill>
                  <a:schemeClr val="dk1"/>
                </a:solidFill>
              </a:rPr>
              <a:t>backward</a:t>
            </a:r>
            <a:r>
              <a:rPr lang="en" sz="1800" dirty="0">
                <a:solidFill>
                  <a:schemeClr val="dk1"/>
                </a:solidFill>
              </a:rPr>
              <a:t>: </a:t>
            </a:r>
            <a:r>
              <a:rPr lang="en" sz="1800" dirty="0"/>
              <a:t>aplicarea regulii de înlănțuire pentru calcularea </a:t>
            </a:r>
            <a:r>
              <a:rPr lang="en" sz="1800" dirty="0">
                <a:solidFill>
                  <a:schemeClr val="dk1"/>
                </a:solidFill>
              </a:rPr>
              <a:t>gradientului funcției de pierdere în raport cu intrările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025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58DDB5-1F43-3F46-AC98-6CB8A2F0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69850"/>
            <a:ext cx="5969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4"/>
            <a:ext cx="7473900" cy="6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Pentru 3 exemple de antrenare, 3 clase, și </a:t>
            </a:r>
          </a:p>
          <a:p>
            <a:pPr lvl="0"/>
            <a:r>
              <a:rPr lang="en" sz="1800" dirty="0"/>
              <a:t>ponderile W, obținem scorurile: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6457" y="493975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859850" y="-8639"/>
            <a:ext cx="3222600" cy="619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Funcția de pierdere pentru SVM multi-clasă: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dirty="0"/>
                  <a:t>Fiind dat un </a:t>
                </a:r>
                <a:r>
                  <a:rPr lang="en-US" dirty="0" err="1"/>
                  <a:t>exemplu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trăsături</a:t>
                </a:r>
                <a:r>
                  <a:rPr lang="en-US" dirty="0"/>
                  <a:t> </a:t>
                </a:r>
                <a:r>
                  <a:rPr lang="en-US" dirty="0" err="1"/>
                  <a:t>și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o-RO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este</a:t>
                </a:r>
                <a:r>
                  <a:rPr lang="en-US" dirty="0"/>
                  <a:t> eticheta asociată (întreg),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en-US" dirty="0" err="1"/>
                  <a:t>notând</a:t>
                </a:r>
                <a:r>
                  <a:rPr lang="en-US" dirty="0"/>
                  <a:t> </a:t>
                </a:r>
                <a:r>
                  <a:rPr lang="en-US" dirty="0" err="1"/>
                  <a:t>vectorul</a:t>
                </a:r>
                <a:r>
                  <a:rPr lang="en-US" dirty="0"/>
                  <a:t> de </a:t>
                </a:r>
                <a:r>
                  <a:rPr lang="en-US" dirty="0" err="1"/>
                  <a:t>scoruri</a:t>
                </a:r>
                <a:r>
                  <a:rPr lang="en-US" dirty="0"/>
                  <a:t> cu:</a:t>
                </a:r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</a:t>
                </a:r>
                <a:r>
                  <a:rPr lang="en" dirty="0"/>
                  <a:t>uncția de pierdere a clasificatorului SVM are forma: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116" y="1804403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625618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Shape 205"/>
          <p:cNvSpPr txBox="1"/>
          <p:nvPr/>
        </p:nvSpPr>
        <p:spPr>
          <a:xfrm>
            <a:off x="112321" y="4048425"/>
            <a:ext cx="1405002" cy="46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00FF"/>
                </a:solidFill>
              </a:rPr>
              <a:t>Pierderile:</a:t>
            </a:r>
          </a:p>
        </p:txBody>
      </p:sp>
      <p:sp>
        <p:nvSpPr>
          <p:cNvPr id="30" name="Shape 241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2.9</a:t>
            </a:r>
          </a:p>
        </p:txBody>
      </p:sp>
      <p:cxnSp>
        <p:nvCxnSpPr>
          <p:cNvPr id="31" name="Shape 210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239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7" name="Shape 278"/>
          <p:cNvSpPr txBox="1"/>
          <p:nvPr/>
        </p:nvSpPr>
        <p:spPr>
          <a:xfrm>
            <a:off x="4309300" y="396457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12.9</a:t>
            </a:r>
            <a:endParaRPr lang="en" sz="3000" dirty="0">
              <a:solidFill>
                <a:srgbClr val="0000FF"/>
              </a:solidFill>
            </a:endParaRPr>
          </a:p>
        </p:txBody>
      </p:sp>
      <p:sp>
        <p:nvSpPr>
          <p:cNvPr id="34" name="Shape 314"/>
          <p:cNvSpPr txBox="1"/>
          <p:nvPr/>
        </p:nvSpPr>
        <p:spPr>
          <a:xfrm>
            <a:off x="5750650" y="3790725"/>
            <a:ext cx="3316799" cy="4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</a:rPr>
              <a:t>L = (2.9 + 0 + 12.9)/3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</a:rPr>
              <a:t>   =</a:t>
            </a:r>
            <a:r>
              <a:rPr lang="en" sz="2200" b="1" dirty="0">
                <a:solidFill>
                  <a:srgbClr val="0000FF"/>
                </a:solidFill>
              </a:rPr>
              <a:t> 5.27</a:t>
            </a:r>
          </a:p>
        </p:txBody>
      </p:sp>
    </p:spTree>
    <p:extLst>
      <p:ext uri="{BB962C8B-B14F-4D97-AF65-F5344CB8AC3E}">
        <p14:creationId xmlns:p14="http://schemas.microsoft.com/office/powerpoint/2010/main" val="259281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8184710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Rețele neuronale: </a:t>
            </a:r>
            <a:r>
              <a:rPr lang="en" sz="2400" dirty="0"/>
              <a:t>din </a:t>
            </a:r>
            <a:r>
              <a:rPr lang="en" sz="2400" dirty="0" err="1"/>
              <a:t>punct</a:t>
            </a:r>
            <a:r>
              <a:rPr lang="en" sz="2400" dirty="0"/>
              <a:t> de </a:t>
            </a:r>
            <a:r>
              <a:rPr lang="en" sz="2400" dirty="0" err="1"/>
              <a:t>vedere</a:t>
            </a:r>
            <a:r>
              <a:rPr lang="en" sz="2400" dirty="0"/>
              <a:t> </a:t>
            </a:r>
            <a:r>
              <a:rPr lang="en" sz="2400" dirty="0" err="1"/>
              <a:t>matematic</a:t>
            </a:r>
            <a:endParaRPr lang="en" sz="1600" dirty="0"/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224692" y="1465825"/>
            <a:ext cx="5293633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Înainte</a:t>
            </a:r>
            <a:r>
              <a:rPr lang="en" sz="2400" dirty="0"/>
              <a:t>) Funcție liniară de scoring: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224692" y="2060311"/>
            <a:ext cx="533671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Acum</a:t>
            </a:r>
            <a:r>
              <a:rPr lang="en" sz="2400" dirty="0"/>
              <a:t>) Rețea neuronală cu 2 nivele: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Shape 1170"/>
          <p:cNvSpPr/>
          <p:nvPr/>
        </p:nvSpPr>
        <p:spPr>
          <a:xfrm>
            <a:off x="3093050" y="2851250"/>
            <a:ext cx="448199" cy="14567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171" name="Shape 1171"/>
          <p:cNvSpPr/>
          <p:nvPr/>
        </p:nvSpPr>
        <p:spPr>
          <a:xfrm>
            <a:off x="4441253" y="3187415"/>
            <a:ext cx="448199" cy="856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 flipH="1">
            <a:off x="3541278" y="4043924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3" name="Shape 1173"/>
          <p:cNvCxnSpPr/>
          <p:nvPr/>
        </p:nvCxnSpPr>
        <p:spPr>
          <a:xfrm>
            <a:off x="3541278" y="2859242"/>
            <a:ext cx="912599" cy="328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4" name="Shape 1174"/>
          <p:cNvSpPr txBox="1"/>
          <p:nvPr/>
        </p:nvSpPr>
        <p:spPr>
          <a:xfrm>
            <a:off x="3669383" y="3358157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W1</a:t>
            </a:r>
          </a:p>
        </p:txBody>
      </p:sp>
      <p:sp>
        <p:nvSpPr>
          <p:cNvPr id="1175" name="Shape 1175"/>
          <p:cNvSpPr/>
          <p:nvPr/>
        </p:nvSpPr>
        <p:spPr>
          <a:xfrm>
            <a:off x="5853480" y="3376872"/>
            <a:ext cx="448199" cy="4775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</a:t>
            </a:r>
          </a:p>
        </p:txBody>
      </p:sp>
      <p:cxnSp>
        <p:nvCxnSpPr>
          <p:cNvPr id="1176" name="Shape 1176"/>
          <p:cNvCxnSpPr/>
          <p:nvPr/>
        </p:nvCxnSpPr>
        <p:spPr>
          <a:xfrm>
            <a:off x="4869978" y="3187415"/>
            <a:ext cx="10004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7" name="Shape 1177"/>
          <p:cNvCxnSpPr/>
          <p:nvPr/>
        </p:nvCxnSpPr>
        <p:spPr>
          <a:xfrm rot="10800000" flipH="1">
            <a:off x="4885991" y="3843484"/>
            <a:ext cx="9686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8" name="Shape 1178"/>
          <p:cNvSpPr txBox="1"/>
          <p:nvPr/>
        </p:nvSpPr>
        <p:spPr>
          <a:xfrm>
            <a:off x="5043834" y="3364346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W2</a:t>
            </a:r>
          </a:p>
        </p:txBody>
      </p:sp>
      <p:sp>
        <p:nvSpPr>
          <p:cNvPr id="1179" name="Shape 1179"/>
          <p:cNvSpPr txBox="1"/>
          <p:nvPr/>
        </p:nvSpPr>
        <p:spPr>
          <a:xfrm>
            <a:off x="236835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3072</a:t>
            </a:r>
          </a:p>
        </p:txBody>
      </p:sp>
      <p:sp>
        <p:nvSpPr>
          <p:cNvPr id="1180" name="Shape 1180"/>
          <p:cNvSpPr txBox="1"/>
          <p:nvPr/>
        </p:nvSpPr>
        <p:spPr>
          <a:xfrm>
            <a:off x="434080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100</a:t>
            </a:r>
          </a:p>
        </p:txBody>
      </p:sp>
      <p:sp>
        <p:nvSpPr>
          <p:cNvPr id="1181" name="Shape 1181"/>
          <p:cNvSpPr txBox="1"/>
          <p:nvPr/>
        </p:nvSpPr>
        <p:spPr>
          <a:xfrm>
            <a:off x="5874250" y="395842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/>
      <p:bldP spid="1170" grpId="0" animBg="1"/>
      <p:bldP spid="1171" grpId="0" animBg="1"/>
      <p:bldP spid="1174" grpId="0"/>
      <p:bldP spid="1175" grpId="0" animBg="1"/>
      <p:bldP spid="1178" grpId="0"/>
      <p:bldP spid="1179" grpId="0"/>
      <p:bldP spid="1180" grpId="0"/>
      <p:bldP spid="118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7810506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Rețele neuronale: </a:t>
            </a:r>
            <a:r>
              <a:rPr lang="en" sz="2400" dirty="0"/>
              <a:t>fără paralela cu neurologia</a:t>
            </a:r>
            <a:endParaRPr lang="en" sz="1600" dirty="0"/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224692" y="1465825"/>
            <a:ext cx="5293633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Înainte</a:t>
            </a:r>
            <a:r>
              <a:rPr lang="en" sz="2400" dirty="0"/>
              <a:t>) Funcție liniară de scoring: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11017" y="2060310"/>
            <a:ext cx="5421349" cy="1846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Acum</a:t>
            </a:r>
            <a:r>
              <a:rPr lang="en" sz="2400" dirty="0"/>
              <a:t>) Rețea neuronală cu 2 nivele:</a:t>
            </a:r>
          </a:p>
          <a:p>
            <a:pPr lvl="0" algn="r" rtl="0">
              <a:spcBef>
                <a:spcPts val="0"/>
              </a:spcBef>
              <a:buNone/>
            </a:pPr>
            <a:endParaRPr lang="en" sz="2400" dirty="0"/>
          </a:p>
          <a:p>
            <a:pPr lvl="0" algn="r" rtl="0">
              <a:spcBef>
                <a:spcPts val="0"/>
              </a:spcBef>
              <a:buNone/>
            </a:pPr>
            <a:r>
              <a:rPr lang="en" sz="2400" dirty="0"/>
              <a:t>sau cu 3 nivele: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674" y="3411804"/>
            <a:ext cx="5424259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7877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 err="1"/>
              <a:t>Antrenarea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" sz="2000" dirty="0"/>
              <a:t> </a:t>
            </a:r>
            <a:r>
              <a:rPr lang="en-US" sz="2000" dirty="0" err="1"/>
              <a:t>rețele</a:t>
            </a:r>
            <a:r>
              <a:rPr lang="en-US" sz="2000" dirty="0"/>
              <a:t> cu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/>
              <a:t>niveluri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" sz="2000" dirty="0"/>
              <a:t>~11 linii de cod (Python)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345576" y="742461"/>
            <a:ext cx="7019728" cy="4270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mr-IN" dirty="0">
                <a:latin typeface="Courier"/>
                <a:cs typeface="Courier"/>
              </a:rPr>
              <a:t>X = </a:t>
            </a:r>
            <a:r>
              <a:rPr lang="ro-RO" dirty="0" err="1">
                <a:latin typeface="Courier"/>
                <a:cs typeface="Courier"/>
              </a:rPr>
              <a:t>np.array</a:t>
            </a:r>
            <a:r>
              <a:rPr lang="ro-RO" dirty="0">
                <a:latin typeface="Courier"/>
                <a:cs typeface="Courier"/>
              </a:rPr>
              <a:t>([</a:t>
            </a:r>
            <a:r>
              <a:rPr lang="mr-IN" dirty="0">
                <a:latin typeface="Courier"/>
                <a:cs typeface="Courier"/>
              </a:rPr>
              <a:t>[0,0,1</a:t>
            </a:r>
            <a:r>
              <a:rPr lang="ro-RO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0,1,1</a:t>
            </a:r>
            <a:r>
              <a:rPr lang="en-US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1,0,1</a:t>
            </a:r>
            <a:r>
              <a:rPr lang="en-US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1,1,1]</a:t>
            </a:r>
            <a:r>
              <a:rPr lang="en-US" dirty="0">
                <a:latin typeface="Courier"/>
                <a:cs typeface="Courier"/>
              </a:rPr>
              <a:t>])</a:t>
            </a:r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Y = </a:t>
            </a:r>
            <a:r>
              <a:rPr lang="en-US" dirty="0" err="1">
                <a:latin typeface="Courier"/>
                <a:cs typeface="Courier"/>
              </a:rPr>
              <a:t>np.array</a:t>
            </a:r>
            <a:r>
              <a:rPr lang="en-US" dirty="0">
                <a:latin typeface="Courier"/>
                <a:cs typeface="Courier"/>
              </a:rPr>
              <a:t>([</a:t>
            </a:r>
            <a:r>
              <a:rPr lang="mr-IN" dirty="0">
                <a:latin typeface="Courier"/>
                <a:cs typeface="Courier"/>
              </a:rPr>
              <a:t>[0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0]</a:t>
            </a:r>
            <a:r>
              <a:rPr lang="en-US" dirty="0">
                <a:latin typeface="Courier"/>
                <a:cs typeface="Courier"/>
              </a:rPr>
              <a:t>]).T</a:t>
            </a:r>
            <a:endParaRPr lang="mr-IN" dirty="0">
              <a:latin typeface="Courier"/>
              <a:cs typeface="Courier"/>
            </a:endParaRP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W0 = 2 *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rand</a:t>
            </a:r>
            <a:r>
              <a:rPr lang="en-US" dirty="0" err="1">
                <a:latin typeface="Courier"/>
                <a:cs typeface="Courier"/>
              </a:rPr>
              <a:t>om.random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(3,4)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mr-IN" dirty="0">
                <a:latin typeface="Courier"/>
                <a:cs typeface="Courier"/>
              </a:rPr>
              <a:t> - 1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W1 = 2 *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rand</a:t>
            </a:r>
            <a:r>
              <a:rPr lang="en-US" dirty="0" err="1">
                <a:latin typeface="Courier"/>
                <a:cs typeface="Courier"/>
              </a:rPr>
              <a:t>om.random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(4,1)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mr-IN" dirty="0">
                <a:latin typeface="Courier"/>
                <a:cs typeface="Courier"/>
              </a:rPr>
              <a:t> - 1</a:t>
            </a: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solidFill>
                  <a:srgbClr val="0000FF"/>
                </a:solidFill>
                <a:latin typeface="Courier"/>
                <a:cs typeface="Courier"/>
              </a:rPr>
              <a:t>for</a:t>
            </a:r>
            <a:r>
              <a:rPr lang="mr-IN" dirty="0">
                <a:latin typeface="Courier"/>
                <a:cs typeface="Courier"/>
              </a:rPr>
              <a:t> </a:t>
            </a:r>
            <a:r>
              <a:rPr lang="mr-IN" dirty="0" err="1">
                <a:latin typeface="Courier"/>
                <a:cs typeface="Courier"/>
              </a:rPr>
              <a:t>i</a:t>
            </a:r>
            <a:r>
              <a:rPr lang="mr-IN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in range(</a:t>
            </a:r>
            <a:r>
              <a:rPr lang="mr-IN" dirty="0">
                <a:latin typeface="Courier"/>
                <a:cs typeface="Courier"/>
              </a:rPr>
              <a:t>5000</a:t>
            </a:r>
            <a:r>
              <a:rPr lang="en-US" dirty="0">
                <a:latin typeface="Courier"/>
                <a:cs typeface="Courier"/>
              </a:rPr>
              <a:t>):</a:t>
            </a:r>
            <a:endParaRPr lang="mr-IN" dirty="0">
              <a:latin typeface="Courier"/>
              <a:cs typeface="Courier"/>
            </a:endParaRP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forward pass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l1 = 1 / (1 +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exp</a:t>
            </a:r>
            <a:r>
              <a:rPr lang="mr-IN" dirty="0">
                <a:latin typeface="Courier"/>
                <a:cs typeface="Courier"/>
              </a:rPr>
              <a:t>(-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X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W0)))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l2 = 1 / (1 +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exp</a:t>
            </a:r>
            <a:r>
              <a:rPr lang="mr-IN" dirty="0">
                <a:latin typeface="Courier"/>
                <a:cs typeface="Courier"/>
              </a:rPr>
              <a:t>(-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mr-IN" dirty="0">
                <a:latin typeface="Courier"/>
                <a:cs typeface="Courier"/>
              </a:rPr>
              <a:t>(l1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W1)))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</a:t>
            </a: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backward pass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delta_l2 = (Y - l2) * (l2 * (1 - l2))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delta_l1 =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mr-IN" dirty="0">
                <a:latin typeface="Courier"/>
                <a:cs typeface="Courier"/>
              </a:rPr>
              <a:t>(delta_l2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W1</a:t>
            </a:r>
            <a:r>
              <a:rPr lang="en-US" dirty="0">
                <a:latin typeface="Courier"/>
                <a:cs typeface="Courier"/>
              </a:rPr>
              <a:t>.T</a:t>
            </a:r>
            <a:r>
              <a:rPr lang="mr-IN" dirty="0">
                <a:latin typeface="Courier"/>
                <a:cs typeface="Courier"/>
              </a:rPr>
              <a:t>) * (l1 * (1 - l1))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</a:t>
            </a: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gradient descent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W1 = W1 +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l1</a:t>
            </a:r>
            <a:r>
              <a:rPr lang="en-US" dirty="0">
                <a:latin typeface="Courier"/>
                <a:cs typeface="Courier"/>
              </a:rPr>
              <a:t>.T,</a:t>
            </a:r>
            <a:r>
              <a:rPr lang="mr-IN" dirty="0">
                <a:latin typeface="Courier"/>
                <a:cs typeface="Courier"/>
              </a:rPr>
              <a:t> delta_l2</a:t>
            </a:r>
            <a:r>
              <a:rPr lang="en-US" dirty="0">
                <a:latin typeface="Courier"/>
                <a:cs typeface="Courier"/>
              </a:rPr>
              <a:t>)</a:t>
            </a:r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    W0 = W0 +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X</a:t>
            </a:r>
            <a:r>
              <a:rPr lang="en-US" dirty="0">
                <a:latin typeface="Courier"/>
                <a:cs typeface="Courier"/>
              </a:rPr>
              <a:t>.T,</a:t>
            </a:r>
            <a:r>
              <a:rPr lang="mr-IN" dirty="0">
                <a:latin typeface="Courier"/>
                <a:cs typeface="Courier"/>
              </a:rPr>
              <a:t> delta_l1</a:t>
            </a:r>
            <a:r>
              <a:rPr lang="en-US" dirty="0">
                <a:latin typeface="Courier"/>
                <a:cs typeface="Courier"/>
              </a:rPr>
              <a:t>)</a:t>
            </a:r>
            <a:endParaRPr lang="mr-IN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777202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 err="1"/>
              <a:t>Arhitectura</a:t>
            </a:r>
            <a:r>
              <a:rPr lang="en" sz="2000" dirty="0"/>
              <a:t> </a:t>
            </a:r>
            <a:r>
              <a:rPr lang="en-US" sz="2000" dirty="0" err="1"/>
              <a:t>rețelei</a:t>
            </a:r>
            <a:r>
              <a:rPr lang="en-US" sz="2000" dirty="0"/>
              <a:t> cu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niveluri</a:t>
            </a:r>
            <a:r>
              <a:rPr lang="en-US" sz="2000" dirty="0"/>
              <a:t> </a:t>
            </a:r>
            <a:r>
              <a:rPr lang="en-US" sz="2000" dirty="0" err="1"/>
              <a:t>implementată</a:t>
            </a:r>
            <a:r>
              <a:rPr lang="en-US" sz="2000" dirty="0"/>
              <a:t> anterior</a:t>
            </a:r>
            <a:endParaRPr lang="en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0182A-8604-9542-B75E-5D9D44D23AAE}"/>
              </a:ext>
            </a:extLst>
          </p:cNvPr>
          <p:cNvSpPr/>
          <p:nvPr/>
        </p:nvSpPr>
        <p:spPr>
          <a:xfrm>
            <a:off x="1135510" y="213836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A9942-0587-414A-9E2A-BFC2398EBDEE}"/>
              </a:ext>
            </a:extLst>
          </p:cNvPr>
          <p:cNvSpPr/>
          <p:nvPr/>
        </p:nvSpPr>
        <p:spPr>
          <a:xfrm>
            <a:off x="1135511" y="123920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268F2-9921-FE4F-A028-788BC16B51BB}"/>
              </a:ext>
            </a:extLst>
          </p:cNvPr>
          <p:cNvSpPr/>
          <p:nvPr/>
        </p:nvSpPr>
        <p:spPr>
          <a:xfrm>
            <a:off x="1135510" y="303752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C114C-BA62-0947-8748-5AD7172A1A91}"/>
              </a:ext>
            </a:extLst>
          </p:cNvPr>
          <p:cNvSpPr/>
          <p:nvPr/>
        </p:nvSpPr>
        <p:spPr>
          <a:xfrm>
            <a:off x="3238631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8E6E0-238D-4043-8C1E-5AA158A8596D}"/>
              </a:ext>
            </a:extLst>
          </p:cNvPr>
          <p:cNvSpPr/>
          <p:nvPr/>
        </p:nvSpPr>
        <p:spPr>
          <a:xfrm>
            <a:off x="3238630" y="170555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80834-A944-F84C-934B-114B360F64C9}"/>
              </a:ext>
            </a:extLst>
          </p:cNvPr>
          <p:cNvSpPr/>
          <p:nvPr/>
        </p:nvSpPr>
        <p:spPr>
          <a:xfrm>
            <a:off x="3238630" y="2765199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B03406-8977-964F-AB0C-ACB0ABDD1551}"/>
              </a:ext>
            </a:extLst>
          </p:cNvPr>
          <p:cNvSpPr/>
          <p:nvPr/>
        </p:nvSpPr>
        <p:spPr>
          <a:xfrm>
            <a:off x="3238629" y="3824848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33FBE-8787-3849-9ED6-C981FC3F20E1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97424" y="714195"/>
            <a:ext cx="1708853" cy="758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4C3E6-67F2-5344-BEFA-A6164AA52DB8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97423" y="879073"/>
            <a:ext cx="1641208" cy="1492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DDCF8-5F65-BD4F-B0A5-C2F00E06C376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1597423" y="1043951"/>
            <a:ext cx="1708854" cy="2226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D40129-CFE3-F346-A0B6-4163B05DD9B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597424" y="1472378"/>
            <a:ext cx="1708852" cy="301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118AE-323E-EB46-9767-527307539C18}"/>
              </a:ext>
            </a:extLst>
          </p:cNvPr>
          <p:cNvCxnSpPr>
            <a:cxnSpLocks/>
            <a:stCxn id="2" idx="6"/>
            <a:endCxn id="8" idx="2"/>
          </p:cNvCxnSpPr>
          <p:nvPr/>
        </p:nvCxnSpPr>
        <p:spPr>
          <a:xfrm flipV="1">
            <a:off x="1597423" y="1938722"/>
            <a:ext cx="1641207" cy="432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5C3F1-A55A-1542-A216-52BB9D4280AA}"/>
              </a:ext>
            </a:extLst>
          </p:cNvPr>
          <p:cNvCxnSpPr>
            <a:cxnSpLocks/>
            <a:stCxn id="6" idx="6"/>
            <a:endCxn id="8" idx="3"/>
          </p:cNvCxnSpPr>
          <p:nvPr/>
        </p:nvCxnSpPr>
        <p:spPr>
          <a:xfrm flipV="1">
            <a:off x="1597423" y="2103600"/>
            <a:ext cx="1708853" cy="1167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7510C-B397-6641-829B-3D11F8ACD407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97424" y="1472378"/>
            <a:ext cx="1708852" cy="1361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62EB4-0653-6B4E-9EFB-A10932C99F5F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97424" y="1472378"/>
            <a:ext cx="1708851" cy="2420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50E059-7247-5D40-A37A-AD85738D2BAE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1597423" y="2371538"/>
            <a:ext cx="1641207" cy="62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22BEA3-A22E-244D-9E10-75A24BAF40C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>
            <a:off x="1597423" y="3270698"/>
            <a:ext cx="1708852" cy="95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2631E7-4FD2-0C4F-8A79-28C8F0C6CA6E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1597423" y="3163249"/>
            <a:ext cx="1708853" cy="10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9D91C7-92E1-344E-AC39-257065B86A86}"/>
              </a:ext>
            </a:extLst>
          </p:cNvPr>
          <p:cNvCxnSpPr>
            <a:cxnSpLocks/>
            <a:stCxn id="2" idx="6"/>
            <a:endCxn id="10" idx="2"/>
          </p:cNvCxnSpPr>
          <p:nvPr/>
        </p:nvCxnSpPr>
        <p:spPr>
          <a:xfrm>
            <a:off x="1597423" y="2371538"/>
            <a:ext cx="1641206" cy="1686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25F05-E73A-E548-893B-3C6220332907}"/>
              </a:ext>
            </a:extLst>
          </p:cNvPr>
          <p:cNvSpPr txBox="1"/>
          <p:nvPr/>
        </p:nvSpPr>
        <p:spPr>
          <a:xfrm>
            <a:off x="2092524" y="735345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1,1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B75EF-92E7-BF4C-AF1C-E0C3054D71C9}"/>
              </a:ext>
            </a:extLst>
          </p:cNvPr>
          <p:cNvSpPr txBox="1"/>
          <p:nvPr/>
        </p:nvSpPr>
        <p:spPr>
          <a:xfrm>
            <a:off x="2162876" y="11134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2,1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0662DC-DEF2-6249-A458-4468007ED948}"/>
              </a:ext>
            </a:extLst>
          </p:cNvPr>
          <p:cNvSpPr txBox="1"/>
          <p:nvPr/>
        </p:nvSpPr>
        <p:spPr>
          <a:xfrm>
            <a:off x="2808403" y="134755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3,1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E6001-1D12-4C47-AD5F-0A115D34888E}"/>
              </a:ext>
            </a:extLst>
          </p:cNvPr>
          <p:cNvSpPr txBox="1"/>
          <p:nvPr/>
        </p:nvSpPr>
        <p:spPr>
          <a:xfrm>
            <a:off x="2802520" y="324253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99752-9669-8148-AC76-DBA7C975FDB7}"/>
              </a:ext>
            </a:extLst>
          </p:cNvPr>
          <p:cNvSpPr txBox="1"/>
          <p:nvPr/>
        </p:nvSpPr>
        <p:spPr>
          <a:xfrm>
            <a:off x="2132396" y="3333976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2,4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2A614D-1BFB-B345-9B7D-C5C8CA0D47E9}"/>
              </a:ext>
            </a:extLst>
          </p:cNvPr>
          <p:cNvSpPr txBox="1"/>
          <p:nvPr/>
        </p:nvSpPr>
        <p:spPr>
          <a:xfrm>
            <a:off x="2086676" y="372942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7C6E0-FEF1-6249-8B52-245FDD2296CC}"/>
              </a:ext>
            </a:extLst>
          </p:cNvPr>
          <p:cNvSpPr txBox="1"/>
          <p:nvPr/>
        </p:nvSpPr>
        <p:spPr>
          <a:xfrm>
            <a:off x="1404729" y="4169858"/>
            <a:ext cx="190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1,1</a:t>
            </a:r>
            <a:r>
              <a:rPr lang="en-US" sz="1600" dirty="0"/>
              <a:t>  w</a:t>
            </a:r>
            <a:r>
              <a:rPr lang="en-US" sz="1600" baseline="-25000" dirty="0"/>
              <a:t>1,2</a:t>
            </a:r>
            <a:r>
              <a:rPr lang="en-US" sz="1600" dirty="0"/>
              <a:t>  w</a:t>
            </a:r>
            <a:r>
              <a:rPr lang="en-US" sz="1600" baseline="-25000" dirty="0"/>
              <a:t>1,3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1,4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2,1</a:t>
            </a:r>
            <a:r>
              <a:rPr lang="en-US" sz="1600" dirty="0"/>
              <a:t>  w</a:t>
            </a:r>
            <a:r>
              <a:rPr lang="en-US" sz="1600" baseline="-25000" dirty="0"/>
              <a:t>2,2</a:t>
            </a:r>
            <a:r>
              <a:rPr lang="en-US" sz="1600" dirty="0"/>
              <a:t>  w</a:t>
            </a:r>
            <a:r>
              <a:rPr lang="en-US" sz="1600" baseline="-25000" dirty="0"/>
              <a:t>2,3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2,4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3,1</a:t>
            </a:r>
            <a:r>
              <a:rPr lang="en-US" sz="1600" dirty="0"/>
              <a:t>  w</a:t>
            </a:r>
            <a:r>
              <a:rPr lang="en-US" sz="1600" baseline="-25000" dirty="0"/>
              <a:t>3,2</a:t>
            </a:r>
            <a:r>
              <a:rPr lang="en-US" sz="1600" dirty="0"/>
              <a:t>  w</a:t>
            </a:r>
            <a:r>
              <a:rPr lang="en-US" sz="1600" baseline="-25000" dirty="0"/>
              <a:t>3,3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8D781-BD0C-7E4B-8E78-6F64B2527A68}"/>
              </a:ext>
            </a:extLst>
          </p:cNvPr>
          <p:cNvSpPr txBox="1"/>
          <p:nvPr/>
        </p:nvSpPr>
        <p:spPr>
          <a:xfrm>
            <a:off x="845929" y="44517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0  </a:t>
            </a:r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/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/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/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/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A9DBBC08-07D5-ED46-ABF8-1339D14F10BA}"/>
              </a:ext>
            </a:extLst>
          </p:cNvPr>
          <p:cNvSpPr txBox="1"/>
          <p:nvPr/>
        </p:nvSpPr>
        <p:spPr>
          <a:xfrm>
            <a:off x="1134600" y="126404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6BCD7-C3DB-4A43-80BB-9E9E8A53B07D}"/>
              </a:ext>
            </a:extLst>
          </p:cNvPr>
          <p:cNvSpPr txBox="1"/>
          <p:nvPr/>
        </p:nvSpPr>
        <p:spPr>
          <a:xfrm>
            <a:off x="1130384" y="215654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55424-ED96-7D45-ADF4-5935E96E9363}"/>
              </a:ext>
            </a:extLst>
          </p:cNvPr>
          <p:cNvSpPr txBox="1"/>
          <p:nvPr/>
        </p:nvSpPr>
        <p:spPr>
          <a:xfrm>
            <a:off x="1132634" y="306305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0BCD4D-8D13-2049-B848-4D1CB5DA8AC3}"/>
              </a:ext>
            </a:extLst>
          </p:cNvPr>
          <p:cNvSpPr/>
          <p:nvPr/>
        </p:nvSpPr>
        <p:spPr>
          <a:xfrm>
            <a:off x="4412730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1DDE21-9DE6-1A48-AD11-481102D84A60}"/>
              </a:ext>
            </a:extLst>
          </p:cNvPr>
          <p:cNvCxnSpPr>
            <a:cxnSpLocks/>
            <a:stCxn id="7" idx="6"/>
            <a:endCxn id="77" idx="2"/>
          </p:cNvCxnSpPr>
          <p:nvPr/>
        </p:nvCxnSpPr>
        <p:spPr>
          <a:xfrm>
            <a:off x="3700544" y="879073"/>
            <a:ext cx="712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7" name="Freeform 1226">
            <a:extLst>
              <a:ext uri="{FF2B5EF4-FFF2-40B4-BE49-F238E27FC236}">
                <a16:creationId xmlns:a16="http://schemas.microsoft.com/office/drawing/2014/main" id="{74338CB3-0C84-754A-B103-A9CC5A8E20E1}"/>
              </a:ext>
            </a:extLst>
          </p:cNvPr>
          <p:cNvSpPr/>
          <p:nvPr/>
        </p:nvSpPr>
        <p:spPr>
          <a:xfrm>
            <a:off x="4468218" y="742461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FFF413-7690-C94E-B960-E44728A6FD20}"/>
              </a:ext>
            </a:extLst>
          </p:cNvPr>
          <p:cNvSpPr/>
          <p:nvPr/>
        </p:nvSpPr>
        <p:spPr>
          <a:xfrm>
            <a:off x="4405860" y="170809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650FFD-9A73-FA4E-9EB3-8F916B34DAC2}"/>
              </a:ext>
            </a:extLst>
          </p:cNvPr>
          <p:cNvSpPr/>
          <p:nvPr/>
        </p:nvSpPr>
        <p:spPr>
          <a:xfrm>
            <a:off x="4461348" y="1804650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62AE33-86DD-E44A-837E-B4304E31C7C8}"/>
              </a:ext>
            </a:extLst>
          </p:cNvPr>
          <p:cNvSpPr/>
          <p:nvPr/>
        </p:nvSpPr>
        <p:spPr>
          <a:xfrm>
            <a:off x="4405860" y="277054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61DF08-0FDF-B049-A9D2-A6E1FEB02213}"/>
              </a:ext>
            </a:extLst>
          </p:cNvPr>
          <p:cNvSpPr/>
          <p:nvPr/>
        </p:nvSpPr>
        <p:spPr>
          <a:xfrm>
            <a:off x="4461348" y="2867106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7E3085-E58C-3F46-ABAE-E163A9DB6069}"/>
              </a:ext>
            </a:extLst>
          </p:cNvPr>
          <p:cNvSpPr/>
          <p:nvPr/>
        </p:nvSpPr>
        <p:spPr>
          <a:xfrm>
            <a:off x="4412730" y="382722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01DAF2B7-4562-E442-9699-CDE0194DA4F5}"/>
              </a:ext>
            </a:extLst>
          </p:cNvPr>
          <p:cNvSpPr/>
          <p:nvPr/>
        </p:nvSpPr>
        <p:spPr>
          <a:xfrm>
            <a:off x="4468218" y="392378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40553FF-6F45-B049-9F10-4C4A32A38A3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3700542" y="1938723"/>
            <a:ext cx="705318" cy="2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49714C2-4CAC-EC42-A3D6-C79171DCBDD7}"/>
              </a:ext>
            </a:extLst>
          </p:cNvPr>
          <p:cNvCxnSpPr>
            <a:cxnSpLocks/>
            <a:stCxn id="9" idx="6"/>
            <a:endCxn id="89" idx="2"/>
          </p:cNvCxnSpPr>
          <p:nvPr/>
        </p:nvCxnSpPr>
        <p:spPr>
          <a:xfrm>
            <a:off x="3700543" y="2998371"/>
            <a:ext cx="705317" cy="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FDA551-11AA-6C49-A6C0-C89736A6853E}"/>
              </a:ext>
            </a:extLst>
          </p:cNvPr>
          <p:cNvCxnSpPr>
            <a:cxnSpLocks/>
            <a:stCxn id="10" idx="6"/>
            <a:endCxn id="91" idx="2"/>
          </p:cNvCxnSpPr>
          <p:nvPr/>
        </p:nvCxnSpPr>
        <p:spPr>
          <a:xfrm>
            <a:off x="3700542" y="4058020"/>
            <a:ext cx="712188" cy="2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33E6FF1-0E65-BF4B-8AF2-9A5B46CB0697}"/>
              </a:ext>
            </a:extLst>
          </p:cNvPr>
          <p:cNvSpPr/>
          <p:nvPr/>
        </p:nvSpPr>
        <p:spPr>
          <a:xfrm>
            <a:off x="5791310" y="213939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/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18245441-9799-3845-B12D-BA3860091116}"/>
              </a:ext>
            </a:extLst>
          </p:cNvPr>
          <p:cNvSpPr/>
          <p:nvPr/>
        </p:nvSpPr>
        <p:spPr>
          <a:xfrm>
            <a:off x="6965824" y="214154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4B64F483-A790-CE44-B058-849E6128B550}"/>
              </a:ext>
            </a:extLst>
          </p:cNvPr>
          <p:cNvSpPr/>
          <p:nvPr/>
        </p:nvSpPr>
        <p:spPr>
          <a:xfrm>
            <a:off x="7021312" y="223810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7400CF0-318B-8040-B05A-66A1445B7C8D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>
            <a:off x="6253223" y="2372568"/>
            <a:ext cx="712601" cy="2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5A345C5-4B6D-C44A-88F3-D70DFD965404}"/>
              </a:ext>
            </a:extLst>
          </p:cNvPr>
          <p:cNvCxnSpPr>
            <a:cxnSpLocks/>
            <a:stCxn id="77" idx="6"/>
            <a:endCxn id="103" idx="1"/>
          </p:cNvCxnSpPr>
          <p:nvPr/>
        </p:nvCxnSpPr>
        <p:spPr>
          <a:xfrm>
            <a:off x="4874643" y="879073"/>
            <a:ext cx="984313" cy="1328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98617E-179B-7042-BC1F-0434E17E5AC4}"/>
              </a:ext>
            </a:extLst>
          </p:cNvPr>
          <p:cNvCxnSpPr>
            <a:cxnSpLocks/>
            <a:stCxn id="87" idx="6"/>
            <a:endCxn id="103" idx="2"/>
          </p:cNvCxnSpPr>
          <p:nvPr/>
        </p:nvCxnSpPr>
        <p:spPr>
          <a:xfrm>
            <a:off x="4867773" y="1941262"/>
            <a:ext cx="923537" cy="43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7521F3-E853-C44C-B89A-35967D7E8DE9}"/>
              </a:ext>
            </a:extLst>
          </p:cNvPr>
          <p:cNvCxnSpPr>
            <a:cxnSpLocks/>
            <a:stCxn id="89" idx="6"/>
            <a:endCxn id="103" idx="2"/>
          </p:cNvCxnSpPr>
          <p:nvPr/>
        </p:nvCxnSpPr>
        <p:spPr>
          <a:xfrm flipV="1">
            <a:off x="4867773" y="2372568"/>
            <a:ext cx="923537" cy="63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64C3B3-7245-B349-847D-98FA7EF2DA92}"/>
              </a:ext>
            </a:extLst>
          </p:cNvPr>
          <p:cNvCxnSpPr>
            <a:cxnSpLocks/>
            <a:stCxn id="91" idx="6"/>
            <a:endCxn id="103" idx="3"/>
          </p:cNvCxnSpPr>
          <p:nvPr/>
        </p:nvCxnSpPr>
        <p:spPr>
          <a:xfrm flipV="1">
            <a:off x="4874643" y="2537446"/>
            <a:ext cx="984313" cy="1522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E494062-4972-9843-8C28-CAD09F225EF7}"/>
              </a:ext>
            </a:extLst>
          </p:cNvPr>
          <p:cNvSpPr txBox="1"/>
          <p:nvPr/>
        </p:nvSpPr>
        <p:spPr>
          <a:xfrm>
            <a:off x="5084739" y="1173767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51BE64-DEA2-6A44-AC4D-B1539F19352F}"/>
              </a:ext>
            </a:extLst>
          </p:cNvPr>
          <p:cNvSpPr txBox="1"/>
          <p:nvPr/>
        </p:nvSpPr>
        <p:spPr>
          <a:xfrm>
            <a:off x="4891199" y="1784833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2,1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D10FD8-5E1C-AD46-85F8-A62C0B238D3A}"/>
              </a:ext>
            </a:extLst>
          </p:cNvPr>
          <p:cNvSpPr txBox="1"/>
          <p:nvPr/>
        </p:nvSpPr>
        <p:spPr>
          <a:xfrm>
            <a:off x="4759525" y="2439248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3,1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7BE5A9-0C5C-7F48-8293-437C66B4B5E3}"/>
              </a:ext>
            </a:extLst>
          </p:cNvPr>
          <p:cNvSpPr txBox="1"/>
          <p:nvPr/>
        </p:nvSpPr>
        <p:spPr>
          <a:xfrm>
            <a:off x="5202250" y="32399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86EF33-8ED1-7245-9936-61566C140441}"/>
              </a:ext>
            </a:extLst>
          </p:cNvPr>
          <p:cNvSpPr txBox="1"/>
          <p:nvPr/>
        </p:nvSpPr>
        <p:spPr>
          <a:xfrm>
            <a:off x="5585067" y="3935970"/>
            <a:ext cx="60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1,1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2,1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3,1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4D9D9A-D582-6D42-A685-E6F807925234}"/>
              </a:ext>
            </a:extLst>
          </p:cNvPr>
          <p:cNvSpPr txBox="1"/>
          <p:nvPr/>
        </p:nvSpPr>
        <p:spPr>
          <a:xfrm>
            <a:off x="5026267" y="432965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  </a:t>
            </a:r>
            <a:r>
              <a:rPr lang="en-US" dirty="0"/>
              <a:t>=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357080-0C94-5E4B-BE85-C8E7E52D2D2A}"/>
              </a:ext>
            </a:extLst>
          </p:cNvPr>
          <p:cNvCxnSpPr>
            <a:cxnSpLocks/>
            <a:stCxn id="105" idx="6"/>
          </p:cNvCxnSpPr>
          <p:nvPr/>
        </p:nvCxnSpPr>
        <p:spPr>
          <a:xfrm>
            <a:off x="7427737" y="2374717"/>
            <a:ext cx="4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E8AC360-6DC5-1F47-9FC9-2B28AFA64BC1}"/>
              </a:ext>
            </a:extLst>
          </p:cNvPr>
          <p:cNvSpPr/>
          <p:nvPr/>
        </p:nvSpPr>
        <p:spPr>
          <a:xfrm>
            <a:off x="7854591" y="214327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9B05B-6491-8C42-90E4-71E9FAE2B396}"/>
              </a:ext>
            </a:extLst>
          </p:cNvPr>
          <p:cNvSpPr txBox="1"/>
          <p:nvPr/>
        </p:nvSpPr>
        <p:spPr>
          <a:xfrm>
            <a:off x="7934632" y="2168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y</a:t>
            </a:r>
            <a:endParaRPr lang="en-US" sz="1800" baseline="-25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6EE3C1-E01C-8D44-AD50-AE796E1167D0}"/>
              </a:ext>
            </a:extLst>
          </p:cNvPr>
          <p:cNvSpPr txBox="1"/>
          <p:nvPr/>
        </p:nvSpPr>
        <p:spPr>
          <a:xfrm>
            <a:off x="518110" y="30630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bias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94497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b="1" dirty="0"/>
              <a:t>Clasificatorul Softmax </a:t>
            </a:r>
            <a:r>
              <a:rPr lang="en" sz="2400" dirty="0"/>
              <a:t>(Regresia Logistică Multinomială)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2653100" y="1025700"/>
            <a:ext cx="6391799" cy="3866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scoruri = log-probabilitățile nenormalizate ale claselor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/>
            <a:r>
              <a:rPr lang="en" sz="1800" dirty="0" err="1"/>
              <a:t>Vrem</a:t>
            </a:r>
            <a:r>
              <a:rPr lang="en" sz="1800" dirty="0"/>
              <a:t> să maximizăm the log-probabilitatea, sau (pentru o funcție de pierdere) să minimizăm log-probabilitatea negativă a clasei corecte: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79" name="Shape 6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269" y="3067952"/>
            <a:ext cx="3801064" cy="442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80" name="Shape 6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50" y="3641012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 txBox="1"/>
          <p:nvPr/>
        </p:nvSpPr>
        <p:spPr>
          <a:xfrm>
            <a:off x="2948675" y="3678000"/>
            <a:ext cx="2250599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În concluzie:</a:t>
            </a:r>
          </a:p>
        </p:txBody>
      </p:sp>
      <p:cxnSp>
        <p:nvCxnSpPr>
          <p:cNvPr id="682" name="Shape 682"/>
          <p:cNvCxnSpPr/>
          <p:nvPr/>
        </p:nvCxnSpPr>
        <p:spPr>
          <a:xfrm>
            <a:off x="2909450" y="3588659"/>
            <a:ext cx="5787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83" name="Shape 6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84" name="Shape 684"/>
          <p:cNvSpPr txBox="1"/>
          <p:nvPr/>
        </p:nvSpPr>
        <p:spPr>
          <a:xfrm>
            <a:off x="5893155" y="1552350"/>
            <a:ext cx="7137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unde</a:t>
            </a:r>
          </a:p>
        </p:txBody>
      </p:sp>
      <p:pic>
        <p:nvPicPr>
          <p:cNvPr id="685" name="Shape 6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9320" y="1504695"/>
            <a:ext cx="2886577" cy="4922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20" name="Shape 151"/>
          <p:cNvSpPr txBox="1"/>
          <p:nvPr/>
        </p:nvSpPr>
        <p:spPr>
          <a:xfrm>
            <a:off x="125125" y="3541994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21" name="Shape 152"/>
          <p:cNvSpPr txBox="1"/>
          <p:nvPr/>
        </p:nvSpPr>
        <p:spPr>
          <a:xfrm>
            <a:off x="125125" y="2981772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  <p:sp>
        <p:nvSpPr>
          <p:cNvPr id="22" name="Shape 645"/>
          <p:cNvSpPr/>
          <p:nvPr/>
        </p:nvSpPr>
        <p:spPr>
          <a:xfrm>
            <a:off x="5004440" y="1430793"/>
            <a:ext cx="713700" cy="68578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646"/>
          <p:cNvSpPr txBox="1"/>
          <p:nvPr/>
        </p:nvSpPr>
        <p:spPr>
          <a:xfrm>
            <a:off x="5306050" y="2380175"/>
            <a:ext cx="2658900" cy="8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Funcția softmax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0"/>
      <p:bldP spid="684" grpId="0"/>
      <p:bldP spid="22" grpId="0" animBg="1"/>
      <p:bldP spid="22" grpId="1" animBg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 txBox="1"/>
          <p:nvPr/>
        </p:nvSpPr>
        <p:spPr>
          <a:xfrm>
            <a:off x="395865" y="82286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b="1" dirty="0"/>
              <a:t>Clasificatorul Softmax </a:t>
            </a:r>
            <a:r>
              <a:rPr lang="en" sz="2400" dirty="0"/>
              <a:t>(Regresia Logistică Multinomială)</a:t>
            </a:r>
          </a:p>
        </p:txBody>
      </p:sp>
      <p:pic>
        <p:nvPicPr>
          <p:cNvPr id="794" name="Shape 7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Shape 798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799" name="Shape 799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801" name="Shape 8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862" y="1060562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Shape 802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log-probabilități nenormalizate </a:t>
            </a:r>
          </a:p>
        </p:txBody>
      </p:sp>
      <p:cxnSp>
        <p:nvCxnSpPr>
          <p:cNvPr id="803" name="Shape 803"/>
          <p:cNvCxnSpPr>
            <a:stCxn id="791" idx="3"/>
          </p:cNvCxnSpPr>
          <p:nvPr/>
        </p:nvCxnSpPr>
        <p:spPr>
          <a:xfrm>
            <a:off x="2545074" y="3250600"/>
            <a:ext cx="7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4" name="Shape 804"/>
          <p:cNvSpPr/>
          <p:nvPr/>
        </p:nvSpPr>
        <p:spPr>
          <a:xfrm>
            <a:off x="34633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5" name="Shape 805"/>
          <p:cNvSpPr txBox="1"/>
          <p:nvPr/>
        </p:nvSpPr>
        <p:spPr>
          <a:xfrm>
            <a:off x="3632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24.5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34043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164.0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3556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0.18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2637200" y="2786200"/>
            <a:ext cx="8433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exp</a:t>
            </a:r>
          </a:p>
        </p:txBody>
      </p:sp>
      <p:cxnSp>
        <p:nvCxnSpPr>
          <p:cNvPr id="809" name="Shape 809"/>
          <p:cNvCxnSpPr/>
          <p:nvPr/>
        </p:nvCxnSpPr>
        <p:spPr>
          <a:xfrm>
            <a:off x="4526275" y="3250600"/>
            <a:ext cx="108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0" name="Shape 810"/>
          <p:cNvSpPr txBox="1"/>
          <p:nvPr/>
        </p:nvSpPr>
        <p:spPr>
          <a:xfrm>
            <a:off x="4491714" y="2770575"/>
            <a:ext cx="1694901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normalizare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2599050" y="1891275"/>
            <a:ext cx="2861215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FF0000"/>
                </a:solidFill>
              </a:rPr>
              <a:t>probabilități nenormalizate </a:t>
            </a:r>
          </a:p>
        </p:txBody>
      </p:sp>
      <p:sp>
        <p:nvSpPr>
          <p:cNvPr id="812" name="Shape 812"/>
          <p:cNvSpPr/>
          <p:nvPr/>
        </p:nvSpPr>
        <p:spPr>
          <a:xfrm>
            <a:off x="58255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3" name="Shape 813"/>
          <p:cNvSpPr txBox="1"/>
          <p:nvPr/>
        </p:nvSpPr>
        <p:spPr>
          <a:xfrm>
            <a:off x="5918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>
                <a:solidFill>
                  <a:srgbClr val="B90EAA"/>
                </a:solidFill>
              </a:rPr>
              <a:t>0.13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59189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0.87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59189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0.00</a:t>
            </a:r>
          </a:p>
        </p:txBody>
      </p:sp>
      <p:sp>
        <p:nvSpPr>
          <p:cNvPr id="816" name="Shape 816"/>
          <p:cNvSpPr txBox="1"/>
          <p:nvPr/>
        </p:nvSpPr>
        <p:spPr>
          <a:xfrm>
            <a:off x="5664425" y="4125000"/>
            <a:ext cx="14363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8000"/>
                </a:solidFill>
              </a:rPr>
              <a:t>probabilități</a:t>
            </a:r>
          </a:p>
        </p:txBody>
      </p:sp>
      <p:cxnSp>
        <p:nvCxnSpPr>
          <p:cNvPr id="817" name="Shape 817"/>
          <p:cNvCxnSpPr/>
          <p:nvPr/>
        </p:nvCxnSpPr>
        <p:spPr>
          <a:xfrm>
            <a:off x="6942575" y="2721250"/>
            <a:ext cx="22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8" name="Shape 818"/>
          <p:cNvSpPr txBox="1"/>
          <p:nvPr/>
        </p:nvSpPr>
        <p:spPr>
          <a:xfrm>
            <a:off x="7247375" y="2423250"/>
            <a:ext cx="2162100" cy="91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>
                <a:solidFill>
                  <a:srgbClr val="B90EAA"/>
                </a:solidFill>
              </a:rPr>
              <a:t>L</a:t>
            </a:r>
            <a:r>
              <a:rPr lang="en" sz="2000" baseline="-25000" dirty="0">
                <a:solidFill>
                  <a:srgbClr val="B90EAA"/>
                </a:solidFill>
              </a:rPr>
              <a:t>i</a:t>
            </a:r>
            <a:r>
              <a:rPr lang="en" sz="2000" dirty="0">
                <a:solidFill>
                  <a:srgbClr val="B90EAA"/>
                </a:solidFill>
              </a:rPr>
              <a:t> = -log(0.13)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B90EAA"/>
                </a:solidFill>
              </a:rPr>
              <a:t>      </a:t>
            </a:r>
            <a:r>
              <a:rPr lang="en" sz="2000">
                <a:solidFill>
                  <a:srgbClr val="B90EAA"/>
                </a:solidFill>
              </a:rPr>
              <a:t>= </a:t>
            </a:r>
            <a:r>
              <a:rPr lang="en" sz="2000" b="1">
                <a:solidFill>
                  <a:srgbClr val="B90EAA"/>
                </a:solidFill>
              </a:rPr>
              <a:t>2.04</a:t>
            </a:r>
            <a:endParaRPr lang="en" sz="2000" b="1" dirty="0">
              <a:solidFill>
                <a:srgbClr val="B90EAA"/>
              </a:solidFill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5669900" y="745000"/>
            <a:ext cx="3293700" cy="152009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</a:rPr>
              <a:t>Q: Care sunt valorile minime/maxime pe care le poate </a:t>
            </a:r>
            <a:r>
              <a:rPr lang="en" sz="2200" dirty="0" err="1">
                <a:solidFill>
                  <a:srgbClr val="0000FF"/>
                </a:solidFill>
              </a:rPr>
              <a:t>avea</a:t>
            </a:r>
            <a:r>
              <a:rPr lang="en" sz="2200" dirty="0">
                <a:solidFill>
                  <a:srgbClr val="0000FF"/>
                </a:solidFill>
              </a:rPr>
              <a:t> </a:t>
            </a:r>
            <a:r>
              <a:rPr lang="en" sz="2200" dirty="0" err="1">
                <a:solidFill>
                  <a:srgbClr val="0000FF"/>
                </a:solidFill>
              </a:rPr>
              <a:t>funcția</a:t>
            </a:r>
            <a:r>
              <a:rPr lang="en" sz="2200" dirty="0">
                <a:solidFill>
                  <a:srgbClr val="0000FF"/>
                </a:solidFill>
              </a:rPr>
              <a:t> de pierdere L</a:t>
            </a:r>
            <a:r>
              <a:rPr lang="en" sz="2800" baseline="-25000" dirty="0">
                <a:solidFill>
                  <a:srgbClr val="0000FF"/>
                </a:solidFill>
              </a:rPr>
              <a:t>i</a:t>
            </a:r>
            <a:r>
              <a:rPr lang="en" sz="2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1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pisică</a:t>
            </a:r>
          </a:p>
        </p:txBody>
      </p:sp>
      <p:sp>
        <p:nvSpPr>
          <p:cNvPr id="32" name="Shape 151"/>
          <p:cNvSpPr txBox="1"/>
          <p:nvPr/>
        </p:nvSpPr>
        <p:spPr>
          <a:xfrm>
            <a:off x="125125" y="3541994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broască</a:t>
            </a:r>
          </a:p>
        </p:txBody>
      </p:sp>
      <p:sp>
        <p:nvSpPr>
          <p:cNvPr id="33" name="Shape 152"/>
          <p:cNvSpPr txBox="1"/>
          <p:nvPr/>
        </p:nvSpPr>
        <p:spPr>
          <a:xfrm>
            <a:off x="125125" y="2981772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mașină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 animBg="1"/>
      <p:bldP spid="805" grpId="0"/>
      <p:bldP spid="806" grpId="0"/>
      <p:bldP spid="807" grpId="0"/>
      <p:bldP spid="808" grpId="0"/>
      <p:bldP spid="810" grpId="0"/>
      <p:bldP spid="811" grpId="0"/>
      <p:bldP spid="812" grpId="0" animBg="1"/>
      <p:bldP spid="813" grpId="0"/>
      <p:bldP spid="814" grpId="0"/>
      <p:bldP spid="815" grpId="0"/>
      <p:bldP spid="816" grpId="0"/>
      <p:bldP spid="818" grpId="0"/>
      <p:bldP spid="819" grpId="0" animBg="1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</TotalTime>
  <Words>2778</Words>
  <Application>Microsoft Macintosh PowerPoint</Application>
  <PresentationFormat>On-screen Show (16:9)</PresentationFormat>
  <Paragraphs>641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Cambria Math</vt:lpstr>
      <vt:lpstr>Courier</vt:lpstr>
      <vt:lpstr>Helvetica Neue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Radu Ionescu</cp:lastModifiedBy>
  <cp:revision>466</cp:revision>
  <dcterms:modified xsi:type="dcterms:W3CDTF">2023-05-18T13:01:12Z</dcterms:modified>
</cp:coreProperties>
</file>